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18" r:id="rId2"/>
    <p:sldId id="371" r:id="rId3"/>
    <p:sldId id="375" r:id="rId4"/>
    <p:sldId id="376" r:id="rId5"/>
    <p:sldId id="349" r:id="rId6"/>
    <p:sldId id="350" r:id="rId7"/>
    <p:sldId id="377" r:id="rId8"/>
    <p:sldId id="333" r:id="rId9"/>
    <p:sldId id="320" r:id="rId10"/>
    <p:sldId id="367" r:id="rId11"/>
    <p:sldId id="322" r:id="rId12"/>
    <p:sldId id="323" r:id="rId13"/>
    <p:sldId id="324" r:id="rId14"/>
    <p:sldId id="319" r:id="rId15"/>
    <p:sldId id="378" r:id="rId16"/>
    <p:sldId id="379" r:id="rId17"/>
    <p:sldId id="368" r:id="rId18"/>
    <p:sldId id="369" r:id="rId19"/>
    <p:sldId id="332" r:id="rId20"/>
    <p:sldId id="366" r:id="rId21"/>
    <p:sldId id="364" r:id="rId22"/>
    <p:sldId id="365" r:id="rId23"/>
    <p:sldId id="372" r:id="rId24"/>
    <p:sldId id="354" r:id="rId25"/>
    <p:sldId id="380" r:id="rId26"/>
    <p:sldId id="382" r:id="rId27"/>
    <p:sldId id="383" r:id="rId28"/>
    <p:sldId id="329" r:id="rId29"/>
    <p:sldId id="321" r:id="rId30"/>
    <p:sldId id="363" r:id="rId31"/>
    <p:sldId id="334" r:id="rId32"/>
    <p:sldId id="335" r:id="rId33"/>
    <p:sldId id="381" r:id="rId34"/>
    <p:sldId id="373" r:id="rId35"/>
    <p:sldId id="384" r:id="rId36"/>
    <p:sldId id="385" r:id="rId37"/>
    <p:sldId id="386" r:id="rId38"/>
    <p:sldId id="387" r:id="rId39"/>
    <p:sldId id="346" r:id="rId40"/>
  </p:sldIdLst>
  <p:sldSz cx="9144000" cy="6858000" type="screen4x3"/>
  <p:notesSz cx="6813550" cy="99488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21" autoAdjust="0"/>
    <p:restoredTop sz="77184" autoAdjust="0"/>
  </p:normalViewPr>
  <p:slideViewPr>
    <p:cSldViewPr>
      <p:cViewPr varScale="1">
        <p:scale>
          <a:sx n="55" d="100"/>
          <a:sy n="55" d="100"/>
        </p:scale>
        <p:origin x="-2244" y="-90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1400" tIns="45696" rIns="91400" bIns="45696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r>
              <a:rPr lang="ko-KR" altLang="en-US"/>
              <a:t>사회학개론</a:t>
            </a:r>
            <a:r>
              <a:rPr lang="en-US" altLang="ko-KR"/>
              <a:t>-2010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2750" cy="496888"/>
          </a:xfrm>
          <a:prstGeom prst="rect">
            <a:avLst/>
          </a:prstGeom>
        </p:spPr>
        <p:txBody>
          <a:bodyPr vert="horz" lIns="91400" tIns="45696" rIns="91400" bIns="45696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BE6B31F-6624-465F-82D8-84A402C6D179}" type="datetimeFigureOut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50388"/>
            <a:ext cx="2952750" cy="496887"/>
          </a:xfrm>
          <a:prstGeom prst="rect">
            <a:avLst/>
          </a:prstGeom>
        </p:spPr>
        <p:txBody>
          <a:bodyPr vert="horz" lIns="91400" tIns="45696" rIns="91400" bIns="45696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9213" y="9450388"/>
            <a:ext cx="2952750" cy="496887"/>
          </a:xfrm>
          <a:prstGeom prst="rect">
            <a:avLst/>
          </a:prstGeom>
        </p:spPr>
        <p:txBody>
          <a:bodyPr vert="horz" lIns="91400" tIns="45696" rIns="91400" bIns="45696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E4DCE17-0024-4E01-8FC1-40D7EE9C9F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28067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1400" tIns="45696" rIns="91400" bIns="456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ko-KR" altLang="en-US"/>
              <a:t>사회학개론</a:t>
            </a:r>
            <a:r>
              <a:rPr lang="en-US" altLang="ko-KR"/>
              <a:t>-2010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2750" cy="496888"/>
          </a:xfrm>
          <a:prstGeom prst="rect">
            <a:avLst/>
          </a:prstGeom>
        </p:spPr>
        <p:txBody>
          <a:bodyPr vert="horz" lIns="91400" tIns="45696" rIns="91400" bIns="456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2E6378B-2987-48E8-AD60-216806F38E47}" type="datetimeFigureOut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0" tIns="45696" rIns="91400" bIns="45696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5988"/>
            <a:ext cx="5451475" cy="4476750"/>
          </a:xfrm>
          <a:prstGeom prst="rect">
            <a:avLst/>
          </a:prstGeom>
        </p:spPr>
        <p:txBody>
          <a:bodyPr vert="horz" lIns="91400" tIns="45696" rIns="91400" bIns="45696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50388"/>
            <a:ext cx="2952750" cy="496887"/>
          </a:xfrm>
          <a:prstGeom prst="rect">
            <a:avLst/>
          </a:prstGeom>
        </p:spPr>
        <p:txBody>
          <a:bodyPr vert="horz" lIns="91400" tIns="45696" rIns="91400" bIns="456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9213" y="9450388"/>
            <a:ext cx="2952750" cy="496887"/>
          </a:xfrm>
          <a:prstGeom prst="rect">
            <a:avLst/>
          </a:prstGeom>
        </p:spPr>
        <p:txBody>
          <a:bodyPr vert="horz" lIns="91400" tIns="45696" rIns="91400" bIns="456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37E2D25-BB6F-44D5-8C23-0F42B9E27AD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16852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사회학개론</a:t>
            </a:r>
            <a:r>
              <a:rPr lang="en-US" altLang="ko-KR" smtClean="0"/>
              <a:t>-2010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C21DA9-09AB-4975-A737-AD88A8ECBD74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사회학개론</a:t>
            </a:r>
            <a:r>
              <a:rPr lang="en-US" altLang="ko-KR" smtClean="0"/>
              <a:t>-2010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7E2D25-BB6F-44D5-8C23-0F42B9E27AD4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569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 smtClean="0"/>
              <a:t>사회학개론</a:t>
            </a:r>
            <a:r>
              <a:rPr lang="en-US" altLang="ko-KR" smtClean="0"/>
              <a:t>-2010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7E2D25-BB6F-44D5-8C23-0F42B9E27AD4}" type="slidenum">
              <a:rPr lang="ko-KR" altLang="en-US" smtClean="0"/>
              <a:pPr>
                <a:defRPr/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917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13587-1321-475A-A427-D23B8EC4563B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0624-F3B5-4B84-8401-254D8A97476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873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F4D43-22C1-4BA8-9E49-43C999DE187C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303B-BA04-4EF6-8DB1-233FD4612C4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53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4D98D-D8DE-4D9F-AFB9-FF970A0187EC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DB582-CEB8-41ED-883D-30C0D3C7FB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108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34643-9916-479E-AFEC-EBAF5FEFF00B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67845-26DC-4396-9B3C-7077085582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273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56CF7-5065-4D3D-9098-2DFA7C1B694A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6A295-F17E-4C0B-8603-59680173C9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65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F0481-35A7-4A76-8A65-EF5735A246F3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7AFC5-8396-4043-BB16-9AEA0FDCEA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934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71F92-139D-4F1A-BBD5-01053A3966FB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890CA-3233-4C71-8974-5FA7D5E8E41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08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D5EDE-E003-4EC3-B1B2-B3AC972896E4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BC-A3E8-4513-8FBA-0322C6AA1BC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27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F7A23-93A3-49B7-A189-C43CEC1D3DE2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E61EF-FDA8-4943-B562-1FD842AD4E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18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1CD8F-7D85-4FB8-A7AF-2BE6630C79E4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CC5D-A365-42EB-963F-550E4CEE76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71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47AAC-7DF6-4279-841E-05B1A6731931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65149-78B0-4008-8C17-1F80A84D79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71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631209-7EFF-4D2C-87F2-C80F0F1D3F4C}" type="datetime1">
              <a:rPr lang="ko-KR" altLang="en-US"/>
              <a:pPr>
                <a:defRPr/>
              </a:pPr>
              <a:t>2015-10-14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85A873-C153-4C61-B2A8-B612789289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E48F50-6C5F-4B59-BEC1-83B918D1C4D6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00113" y="981075"/>
            <a:ext cx="3525324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한컴돋움" pitchFamily="18" charset="2"/>
                <a:ea typeface="한컴돋움" pitchFamily="18" charset="2"/>
                <a:cs typeface="한컴돋움" pitchFamily="18" charset="2"/>
              </a:rPr>
              <a:t>[20151014]</a:t>
            </a:r>
            <a:endParaRPr lang="ko-KR" alt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한컴돋움" pitchFamily="18" charset="2"/>
              <a:ea typeface="한컴돋움" pitchFamily="18" charset="2"/>
              <a:cs typeface="한컴돋움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2204864"/>
            <a:ext cx="73693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아랍세계와 </a:t>
            </a:r>
            <a:r>
              <a:rPr lang="ko-KR" alt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이슬람주의</a:t>
            </a:r>
            <a:r>
              <a:rPr lang="en-US" altLang="ko-KR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(</a:t>
            </a:r>
            <a:r>
              <a:rPr lang="en-US" altLang="ko-KR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1</a:t>
            </a:r>
            <a:r>
              <a:rPr lang="ko-KR" alt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강</a:t>
            </a:r>
            <a:r>
              <a:rPr lang="en-US" altLang="ko-KR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굴림" charset="-127"/>
                <a:ea typeface="굴림" charset="-127"/>
              </a:rPr>
              <a:t>)</a:t>
            </a:r>
            <a:endParaRPr lang="ko-KR" altLang="en-US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굴림" charset="-127"/>
              <a:ea typeface="굴림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5013176"/>
            <a:ext cx="416492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굴림" charset="-127"/>
                <a:ea typeface="굴림" charset="-127"/>
              </a:rPr>
              <a:t>엄한진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굴림" charset="-127"/>
                <a:ea typeface="굴림" charset="-127"/>
              </a:rPr>
              <a:t>(</a:t>
            </a: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굴림" charset="-127"/>
                <a:ea typeface="굴림" charset="-127"/>
              </a:rPr>
              <a:t>한림대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굴림" charset="-127"/>
                <a:ea typeface="굴림" charset="-127"/>
              </a:rPr>
              <a:t>사회학과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굴림" charset="-127"/>
                <a:ea typeface="굴림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아랍연맹 회원국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  <p:pic>
        <p:nvPicPr>
          <p:cNvPr id="4098" name="Picture 2" descr="C:\Users\hanjin\Documents\연구\아랍\사회진보연대강좌\아랍-이미지\그림1-1-아랍연맹 회원국 분포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63284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698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940858-632B-4874-BC36-3F607B7CF787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874"/>
            <a:ext cx="6552728" cy="468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3276600" y="765175"/>
            <a:ext cx="20875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중동</a:t>
            </a:r>
            <a:endParaRPr lang="ko-KR" altLang="en-US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001824-7935-4BB9-B6F4-32F6AED0ED84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7777162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3203575" y="692150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이슬람세계</a:t>
            </a:r>
            <a:endParaRPr lang="ko-KR" altLang="en-US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E218C-64D6-48B5-B675-45518ACC20B0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5"/>
            <a:ext cx="7992690" cy="46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3059113" y="620713"/>
            <a:ext cx="30257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err="1" smtClean="0">
                <a:latin typeface="+mj-ea"/>
                <a:ea typeface="+mj-ea"/>
              </a:rPr>
              <a:t>무슬림</a:t>
            </a:r>
            <a:r>
              <a:rPr lang="ko-KR" altLang="en-US" dirty="0" smtClean="0">
                <a:latin typeface="+mj-ea"/>
                <a:ea typeface="+mj-ea"/>
              </a:rPr>
              <a:t> </a:t>
            </a:r>
            <a:r>
              <a:rPr lang="ko-KR" altLang="en-US" dirty="0">
                <a:latin typeface="+mj-ea"/>
                <a:ea typeface="+mj-ea"/>
              </a:rPr>
              <a:t>인구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89578-3A3F-4C2A-9138-1249956A88D0}" type="slidenum">
              <a:rPr lang="ko-KR" altLang="en-US" smtClean="0"/>
              <a:pPr>
                <a:defRPr/>
              </a:pPr>
              <a:t>14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403648" y="1916113"/>
            <a:ext cx="6527139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2</a:t>
            </a:r>
            <a:r>
              <a:rPr lang="en-US" altLang="ko-KR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. </a:t>
            </a:r>
            <a:r>
              <a:rPr lang="ko-KR" alt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역사</a:t>
            </a:r>
            <a:endParaRPr lang="ko-KR" alt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한컴돋움" pitchFamily="18" charset="2"/>
              <a:ea typeface="한컴돋움" pitchFamily="18" charset="2"/>
              <a:cs typeface="한컴돋움" pitchFamily="18" charset="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E84F2-68BF-4C9A-B3C5-9583C529EA8B}" type="slidenum">
              <a:rPr lang="ko-KR" altLang="en-US"/>
              <a:pPr>
                <a:defRPr/>
              </a:pPr>
              <a:t>15</a:t>
            </a:fld>
            <a:endParaRPr lang="ko-KR" altLang="en-US"/>
          </a:p>
        </p:txBody>
      </p:sp>
      <p:sp>
        <p:nvSpPr>
          <p:cNvPr id="10243" name="제목 1"/>
          <p:cNvSpPr>
            <a:spLocks noGrp="1"/>
          </p:cNvSpPr>
          <p:nvPr>
            <p:ph type="ctrTitle"/>
          </p:nvPr>
        </p:nvSpPr>
        <p:spPr>
          <a:xfrm>
            <a:off x="714375" y="332656"/>
            <a:ext cx="7772400" cy="792089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1) </a:t>
            </a:r>
            <a:r>
              <a:rPr lang="ko-KR" altLang="en-US" sz="3200" dirty="0" smtClean="0"/>
              <a:t>시기구</a:t>
            </a:r>
            <a:r>
              <a:rPr lang="ko-KR" altLang="en-US" sz="3200" dirty="0"/>
              <a:t>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7416823" cy="4680173"/>
          </a:xfrm>
        </p:spPr>
        <p:txBody>
          <a:bodyPr rtlCol="0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중동 </a:t>
            </a:r>
            <a:r>
              <a:rPr lang="ko-KR" altLang="en-US" sz="2000" dirty="0"/>
              <a:t>및 아랍 지역의 역사는 이슬람 제국과 그 이후</a:t>
            </a:r>
            <a:r>
              <a:rPr lang="en-US" altLang="ko-KR" sz="2000" dirty="0"/>
              <a:t>(</a:t>
            </a:r>
            <a:r>
              <a:rPr lang="ko-KR" altLang="en-US" sz="2000" dirty="0"/>
              <a:t>국민국가 체제</a:t>
            </a:r>
            <a:r>
              <a:rPr lang="en-US" altLang="ko-KR" sz="2000" dirty="0"/>
              <a:t>)</a:t>
            </a:r>
            <a:r>
              <a:rPr lang="ko-KR" altLang="en-US" sz="2000" dirty="0"/>
              <a:t>로 대별된다</a:t>
            </a:r>
            <a:r>
              <a:rPr lang="en-US" altLang="ko-KR" sz="2000" dirty="0" smtClean="0"/>
              <a:t>.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이러한 </a:t>
            </a:r>
            <a:r>
              <a:rPr lang="ko-KR" altLang="en-US" sz="2000" dirty="0"/>
              <a:t>시기구분은 이슬람 제국과 그 기원이 된 이슬람 초기 시대를 동경하고</a:t>
            </a:r>
            <a:r>
              <a:rPr lang="en-US" altLang="ko-KR" sz="2000" dirty="0"/>
              <a:t>, </a:t>
            </a:r>
            <a:r>
              <a:rPr lang="ko-KR" altLang="en-US" sz="2000" dirty="0"/>
              <a:t>역으로 그 이후나 그 이전</a:t>
            </a:r>
            <a:r>
              <a:rPr lang="en-US" altLang="ko-KR" sz="2000" dirty="0"/>
              <a:t>(</a:t>
            </a:r>
            <a:r>
              <a:rPr lang="ko-KR" altLang="en-US" sz="2000" dirty="0" err="1"/>
              <a:t>자힐리야라고</a:t>
            </a:r>
            <a:r>
              <a:rPr lang="ko-KR" altLang="en-US" sz="2000" dirty="0"/>
              <a:t> 간주하는</a:t>
            </a:r>
            <a:r>
              <a:rPr lang="en-US" altLang="ko-KR" sz="2000" dirty="0"/>
              <a:t>)</a:t>
            </a:r>
            <a:r>
              <a:rPr lang="ko-KR" altLang="en-US" sz="2000" dirty="0"/>
              <a:t>을 부정적으로 평가하는 의미가 내포되어 있다</a:t>
            </a:r>
            <a:r>
              <a:rPr lang="en-US" altLang="ko-KR" sz="2000" dirty="0" smtClean="0"/>
              <a:t>.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이슬람제국 </a:t>
            </a:r>
            <a:r>
              <a:rPr lang="ko-KR" altLang="en-US" sz="2000" dirty="0"/>
              <a:t>해체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칼리파라고</a:t>
            </a:r>
            <a:r>
              <a:rPr lang="ko-KR" altLang="en-US" sz="2000" dirty="0"/>
              <a:t> 불리는 이슬람세계 전체에 대한 주권이 행사되던 체제의 종식</a:t>
            </a:r>
            <a:r>
              <a:rPr lang="en-US" altLang="ko-KR" sz="2000" dirty="0"/>
              <a:t>, 20</a:t>
            </a:r>
            <a:r>
              <a:rPr lang="ko-KR" altLang="en-US" sz="2000" dirty="0" smtClean="0"/>
              <a:t>여 개 </a:t>
            </a:r>
            <a:r>
              <a:rPr lang="ko-KR" altLang="en-US" sz="2000" dirty="0"/>
              <a:t>국민국가로의 아랍세계의 분열</a:t>
            </a:r>
            <a:r>
              <a:rPr lang="en-US" altLang="ko-KR" sz="2000" dirty="0"/>
              <a:t>,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그리고 </a:t>
            </a:r>
            <a:r>
              <a:rPr lang="ko-KR" altLang="en-US" sz="2000" dirty="0"/>
              <a:t>국가간</a:t>
            </a:r>
            <a:r>
              <a:rPr lang="en-US" altLang="ko-KR" sz="2000" dirty="0"/>
              <a:t>, </a:t>
            </a:r>
            <a:r>
              <a:rPr lang="ko-KR" altLang="en-US" sz="2000" dirty="0"/>
              <a:t>종족간</a:t>
            </a:r>
            <a:r>
              <a:rPr lang="en-US" altLang="ko-KR" sz="2000" dirty="0"/>
              <a:t>, </a:t>
            </a:r>
            <a:r>
              <a:rPr lang="ko-KR" altLang="en-US" sz="2000" dirty="0"/>
              <a:t>종파간 갈등과 전쟁</a:t>
            </a:r>
            <a:r>
              <a:rPr lang="en-US" altLang="ko-KR" sz="2000" dirty="0"/>
              <a:t>, </a:t>
            </a:r>
            <a:r>
              <a:rPr lang="ko-KR" altLang="en-US" sz="2000" dirty="0"/>
              <a:t>외부의 강대국에 대한 종속</a:t>
            </a:r>
            <a:r>
              <a:rPr lang="en-US" altLang="ko-KR" sz="2000" dirty="0"/>
              <a:t>, </a:t>
            </a:r>
            <a:r>
              <a:rPr lang="ko-KR" altLang="en-US" sz="2000" dirty="0"/>
              <a:t>외래문화의 유입으로 인한 파괴와 타락</a:t>
            </a:r>
            <a:r>
              <a:rPr lang="en-US" altLang="ko-KR" sz="2000" dirty="0"/>
              <a:t>,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시기구분의 </a:t>
            </a:r>
            <a:r>
              <a:rPr lang="ko-KR" altLang="en-US" sz="2000" dirty="0"/>
              <a:t>요소들</a:t>
            </a:r>
            <a:r>
              <a:rPr lang="en-US" altLang="ko-KR" sz="2000" dirty="0"/>
              <a:t>: </a:t>
            </a:r>
            <a:r>
              <a:rPr lang="ko-KR" altLang="en-US" sz="2000" dirty="0" smtClean="0"/>
              <a:t>마호메트 </a:t>
            </a:r>
            <a:r>
              <a:rPr lang="ko-KR" altLang="en-US" sz="2000" dirty="0"/>
              <a:t>이전</a:t>
            </a:r>
            <a:r>
              <a:rPr lang="en-US" altLang="ko-KR" sz="2000" dirty="0"/>
              <a:t>, </a:t>
            </a:r>
            <a:r>
              <a:rPr lang="ko-KR" altLang="en-US" sz="2000" dirty="0"/>
              <a:t>생전</a:t>
            </a:r>
            <a:r>
              <a:rPr lang="en-US" altLang="ko-KR" sz="2000" dirty="0"/>
              <a:t>, </a:t>
            </a:r>
            <a:r>
              <a:rPr lang="ko-KR" altLang="en-US" sz="2000" dirty="0"/>
              <a:t>이후</a:t>
            </a:r>
            <a:r>
              <a:rPr lang="en-US" altLang="ko-KR" sz="2000" dirty="0"/>
              <a:t>, </a:t>
            </a:r>
            <a:r>
              <a:rPr lang="ko-KR" altLang="en-US" sz="2000" dirty="0"/>
              <a:t>이슬람 제국 시대와 그 이후</a:t>
            </a:r>
            <a:r>
              <a:rPr lang="en-US" altLang="ko-KR" sz="2000" dirty="0"/>
              <a:t>, </a:t>
            </a:r>
            <a:r>
              <a:rPr lang="ko-KR" altLang="en-US" sz="2000" dirty="0"/>
              <a:t>제국주의 시대와 그 이후</a:t>
            </a:r>
            <a:r>
              <a:rPr lang="en-US" altLang="ko-KR" sz="2000" dirty="0"/>
              <a:t>, </a:t>
            </a:r>
            <a:r>
              <a:rPr lang="ko-KR" altLang="en-US" sz="2000" dirty="0"/>
              <a:t>이스라엘 건국 이후</a:t>
            </a:r>
            <a:r>
              <a:rPr lang="en-US" altLang="ko-KR" sz="2000" dirty="0"/>
              <a:t>, </a:t>
            </a:r>
            <a:r>
              <a:rPr lang="ko-KR" altLang="en-US" sz="2000" dirty="0"/>
              <a:t>민족주의와 이슬람주의 시대</a:t>
            </a:r>
            <a:r>
              <a:rPr lang="en-US" altLang="ko-KR" sz="2000" dirty="0"/>
              <a:t>, </a:t>
            </a:r>
            <a:r>
              <a:rPr lang="ko-KR" altLang="en-US" sz="2000" dirty="0"/>
              <a:t>석유경제화 이후</a:t>
            </a:r>
            <a:r>
              <a:rPr lang="en-US" altLang="ko-KR" sz="2000" dirty="0"/>
              <a:t>, </a:t>
            </a:r>
            <a:r>
              <a:rPr lang="ko-KR" altLang="en-US" sz="2000" dirty="0"/>
              <a:t>걸프전 이후</a:t>
            </a:r>
            <a:r>
              <a:rPr lang="en-US" altLang="ko-KR" sz="2000" dirty="0"/>
              <a:t>, 9·11</a:t>
            </a:r>
            <a:r>
              <a:rPr lang="ko-KR" altLang="en-US" sz="2000" dirty="0"/>
              <a:t>테러 이후 </a:t>
            </a:r>
          </a:p>
          <a:p>
            <a:pPr algn="just">
              <a:defRPr/>
            </a:pP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93618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E84F2-68BF-4C9A-B3C5-9583C529EA8B}" type="slidenum">
              <a:rPr lang="ko-KR" altLang="en-US"/>
              <a:pPr>
                <a:defRPr/>
              </a:pPr>
              <a:t>16</a:t>
            </a:fld>
            <a:endParaRPr lang="ko-KR" altLang="en-US"/>
          </a:p>
        </p:txBody>
      </p:sp>
      <p:sp>
        <p:nvSpPr>
          <p:cNvPr id="10243" name="제목 1"/>
          <p:cNvSpPr>
            <a:spLocks noGrp="1"/>
          </p:cNvSpPr>
          <p:nvPr>
            <p:ph type="ctrTitle"/>
          </p:nvPr>
        </p:nvSpPr>
        <p:spPr>
          <a:xfrm>
            <a:off x="714375" y="332657"/>
            <a:ext cx="7772400" cy="648072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2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중동의 역사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280920" cy="4896197"/>
          </a:xfrm>
        </p:spPr>
        <p:txBody>
          <a:bodyPr rtlCol="0">
            <a:noAutofit/>
          </a:bodyPr>
          <a:lstStyle/>
          <a:p>
            <a:pPr algn="just"/>
            <a:r>
              <a:rPr lang="en-US" altLang="ko-KR" sz="1800" dirty="0" smtClean="0"/>
              <a:t>1</a:t>
            </a:r>
            <a:r>
              <a:rPr lang="en-US" altLang="ko-KR" sz="1800" dirty="0"/>
              <a:t>. </a:t>
            </a:r>
            <a:r>
              <a:rPr lang="ko-KR" altLang="en-US" sz="1800" dirty="0"/>
              <a:t>이집트 문명</a:t>
            </a:r>
            <a:r>
              <a:rPr lang="en-US" altLang="ko-KR" sz="1800" dirty="0"/>
              <a:t>, </a:t>
            </a:r>
            <a:r>
              <a:rPr lang="ko-KR" altLang="en-US" sz="1800" dirty="0"/>
              <a:t>메소포타미아 문명</a:t>
            </a:r>
          </a:p>
          <a:p>
            <a:pPr algn="just"/>
            <a:r>
              <a:rPr lang="en-US" altLang="ko-KR" sz="1800" dirty="0"/>
              <a:t>2. </a:t>
            </a:r>
            <a:r>
              <a:rPr lang="ko-KR" altLang="en-US" sz="1800" dirty="0"/>
              <a:t>로마 제국</a:t>
            </a:r>
            <a:r>
              <a:rPr lang="en-US" altLang="ko-KR" sz="1800" dirty="0"/>
              <a:t>(BC. 27-AD. 476, 330-1453)</a:t>
            </a:r>
            <a:r>
              <a:rPr lang="ko-KR" altLang="en-US" sz="1800" dirty="0"/>
              <a:t>과 페르시아 제국</a:t>
            </a:r>
            <a:r>
              <a:rPr lang="en-US" altLang="ko-KR" sz="1800" dirty="0"/>
              <a:t>(</a:t>
            </a:r>
            <a:r>
              <a:rPr lang="ko-KR" altLang="en-US" sz="1800" dirty="0" err="1"/>
              <a:t>사산조</a:t>
            </a:r>
            <a:r>
              <a:rPr lang="en-US" altLang="ko-KR" sz="1800" dirty="0" smtClean="0"/>
              <a:t>: 226-651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ko-KR" altLang="en-US" sz="1800" dirty="0"/>
              <a:t>이슬람 탄생 시기 두 제국의 주요 분쟁지역</a:t>
            </a:r>
            <a:r>
              <a:rPr lang="en-US" altLang="ko-KR" sz="1800" dirty="0"/>
              <a:t>: </a:t>
            </a:r>
            <a:r>
              <a:rPr lang="ko-KR" altLang="en-US" sz="1800" dirty="0"/>
              <a:t>아르메니아</a:t>
            </a:r>
            <a:r>
              <a:rPr lang="en-US" altLang="ko-KR" sz="1800" dirty="0"/>
              <a:t>, </a:t>
            </a:r>
            <a:r>
              <a:rPr lang="ko-KR" altLang="en-US" sz="1800" dirty="0"/>
              <a:t>메소포타미아</a:t>
            </a:r>
            <a:r>
              <a:rPr lang="en-US" altLang="ko-KR" sz="1800" dirty="0"/>
              <a:t>, </a:t>
            </a:r>
            <a:r>
              <a:rPr lang="ko-KR" altLang="en-US" sz="1800" dirty="0"/>
              <a:t>시리아</a:t>
            </a:r>
            <a:r>
              <a:rPr lang="en-US" altLang="ko-KR" sz="1800" dirty="0"/>
              <a:t>, </a:t>
            </a:r>
            <a:r>
              <a:rPr lang="ko-KR" altLang="en-US" sz="1800" dirty="0"/>
              <a:t>팔레스타인</a:t>
            </a:r>
            <a:r>
              <a:rPr lang="en-US" altLang="ko-KR" sz="1800" dirty="0"/>
              <a:t>, </a:t>
            </a:r>
            <a:r>
              <a:rPr lang="ko-KR" altLang="en-US" sz="1800" dirty="0"/>
              <a:t>이집트</a:t>
            </a:r>
          </a:p>
          <a:p>
            <a:pPr algn="just"/>
            <a:r>
              <a:rPr lang="en-US" altLang="ko-KR" sz="1800" dirty="0"/>
              <a:t>3. </a:t>
            </a:r>
            <a:r>
              <a:rPr lang="ko-KR" altLang="en-US" sz="1800" dirty="0"/>
              <a:t>이슬람의 탄생</a:t>
            </a:r>
            <a:r>
              <a:rPr lang="en-US" altLang="ko-KR" sz="1800" dirty="0"/>
              <a:t>(622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en-US" altLang="ko-KR" sz="1800" dirty="0"/>
              <a:t>4. </a:t>
            </a:r>
            <a:r>
              <a:rPr lang="ko-KR" altLang="en-US" sz="1800" dirty="0"/>
              <a:t>이슬람 제국과 후계 문제로 분파 형성</a:t>
            </a:r>
          </a:p>
          <a:p>
            <a:pPr algn="just"/>
            <a:r>
              <a:rPr lang="en-US" altLang="ko-KR" sz="1800" dirty="0"/>
              <a:t>- </a:t>
            </a:r>
            <a:r>
              <a:rPr lang="ko-KR" altLang="en-US" sz="1800" dirty="0"/>
              <a:t>수니파</a:t>
            </a:r>
            <a:r>
              <a:rPr lang="en-US" altLang="ko-KR" sz="1800" dirty="0"/>
              <a:t>(</a:t>
            </a:r>
            <a:r>
              <a:rPr lang="ko-KR" altLang="en-US" sz="1800" dirty="0"/>
              <a:t>메카 최대 가문인 우마이야 출신</a:t>
            </a:r>
            <a:r>
              <a:rPr lang="en-US" altLang="ko-KR" sz="1800" dirty="0"/>
              <a:t>), </a:t>
            </a:r>
            <a:r>
              <a:rPr lang="ko-KR" altLang="en-US" sz="1800" dirty="0"/>
              <a:t>시아파</a:t>
            </a:r>
            <a:r>
              <a:rPr lang="en-US" altLang="ko-KR" sz="1800" dirty="0"/>
              <a:t>(</a:t>
            </a:r>
            <a:r>
              <a:rPr lang="ko-KR" altLang="en-US" sz="1800" dirty="0"/>
              <a:t>마호메트의 가문에 속한 사람</a:t>
            </a:r>
            <a:r>
              <a:rPr lang="en-US" altLang="ko-KR" sz="1800" dirty="0"/>
              <a:t>), </a:t>
            </a:r>
            <a:r>
              <a:rPr lang="ko-KR" altLang="en-US" sz="1800" dirty="0" err="1"/>
              <a:t>하리지파</a:t>
            </a:r>
            <a:r>
              <a:rPr lang="en-US" altLang="ko-KR" sz="1800" dirty="0"/>
              <a:t>(</a:t>
            </a:r>
            <a:r>
              <a:rPr lang="ko-KR" altLang="en-US" sz="1800" dirty="0"/>
              <a:t>신자의 합의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en-US" altLang="ko-KR" sz="1800" dirty="0"/>
              <a:t>- </a:t>
            </a:r>
            <a:r>
              <a:rPr lang="ko-KR" altLang="en-US" sz="1800" dirty="0"/>
              <a:t>우마이야 왕조</a:t>
            </a:r>
            <a:r>
              <a:rPr lang="en-US" altLang="ko-KR" sz="1800" dirty="0"/>
              <a:t>(660-750, </a:t>
            </a:r>
            <a:r>
              <a:rPr lang="ko-KR" altLang="en-US" sz="1800" dirty="0" err="1"/>
              <a:t>다마스커스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en-US" altLang="ko-KR" sz="1800" dirty="0"/>
              <a:t>- </a:t>
            </a:r>
            <a:r>
              <a:rPr lang="ko-KR" altLang="en-US" sz="1800" dirty="0" err="1"/>
              <a:t>압바스</a:t>
            </a:r>
            <a:r>
              <a:rPr lang="ko-KR" altLang="en-US" sz="1800" dirty="0"/>
              <a:t> 왕조</a:t>
            </a:r>
            <a:r>
              <a:rPr lang="en-US" altLang="ko-KR" sz="1800" dirty="0"/>
              <a:t>(750-1258, 1261-1517, </a:t>
            </a:r>
            <a:r>
              <a:rPr lang="ko-KR" altLang="en-US" sz="1800" dirty="0"/>
              <a:t>바그다드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en-US" altLang="ko-KR" sz="1800" dirty="0"/>
              <a:t>5. </a:t>
            </a:r>
            <a:r>
              <a:rPr lang="ko-KR" altLang="en-US" sz="1800" dirty="0"/>
              <a:t>제국의 분열</a:t>
            </a:r>
            <a:r>
              <a:rPr lang="en-US" altLang="ko-KR" sz="1800" dirty="0"/>
              <a:t>: </a:t>
            </a:r>
            <a:r>
              <a:rPr lang="ko-KR" altLang="en-US" sz="1800" dirty="0"/>
              <a:t>십자군 전쟁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투르크족의</a:t>
            </a:r>
            <a:r>
              <a:rPr lang="ko-KR" altLang="en-US" sz="1800" dirty="0"/>
              <a:t> 부상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몽골족의</a:t>
            </a:r>
            <a:r>
              <a:rPr lang="ko-KR" altLang="en-US" sz="1800" dirty="0"/>
              <a:t> 지배</a:t>
            </a:r>
          </a:p>
          <a:p>
            <a:pPr algn="just"/>
            <a:r>
              <a:rPr lang="en-US" altLang="ko-KR" sz="1800" dirty="0"/>
              <a:t>6. </a:t>
            </a:r>
            <a:r>
              <a:rPr lang="ko-KR" altLang="en-US" sz="1800" dirty="0"/>
              <a:t>오스만 제국</a:t>
            </a:r>
            <a:r>
              <a:rPr lang="en-US" altLang="ko-KR" sz="1800" dirty="0"/>
              <a:t>(1299-1923): </a:t>
            </a:r>
            <a:r>
              <a:rPr lang="ko-KR" altLang="en-US" sz="1800" dirty="0" err="1"/>
              <a:t>몽골족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셀주크투르크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맘루크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사파비</a:t>
            </a:r>
            <a:r>
              <a:rPr lang="ko-KR" altLang="en-US" sz="1800" dirty="0"/>
              <a:t> 왕조를 누르고 패권 장악</a:t>
            </a:r>
          </a:p>
          <a:p>
            <a:pPr algn="just"/>
            <a:r>
              <a:rPr lang="en-US" altLang="ko-KR" sz="1800" dirty="0"/>
              <a:t>7. </a:t>
            </a:r>
            <a:r>
              <a:rPr lang="ko-KR" altLang="en-US" sz="1800" dirty="0"/>
              <a:t>근대</a:t>
            </a:r>
          </a:p>
          <a:p>
            <a:pPr algn="just"/>
            <a:r>
              <a:rPr lang="en-US" altLang="ko-KR" sz="1800" dirty="0"/>
              <a:t>- </a:t>
            </a:r>
            <a:r>
              <a:rPr lang="ko-KR" altLang="en-US" sz="1800" dirty="0"/>
              <a:t>열강의 압력과 개혁의 시도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탄지마트</a:t>
            </a:r>
            <a:r>
              <a:rPr lang="en-US" altLang="ko-KR" sz="1800" dirty="0"/>
              <a:t>(1839-1876), </a:t>
            </a:r>
            <a:r>
              <a:rPr lang="ko-KR" altLang="en-US" sz="1800" dirty="0" err="1"/>
              <a:t>나흐다</a:t>
            </a:r>
            <a:r>
              <a:rPr lang="en-US" altLang="ko-KR" sz="1800" dirty="0"/>
              <a:t>(</a:t>
            </a:r>
            <a:r>
              <a:rPr lang="en-US" altLang="ko-KR" sz="1800" dirty="0" err="1"/>
              <a:t>Nahda</a:t>
            </a:r>
            <a:r>
              <a:rPr lang="en-US" altLang="ko-KR" sz="1800" dirty="0"/>
              <a:t>, </a:t>
            </a:r>
            <a:r>
              <a:rPr lang="ko-KR" altLang="en-US" sz="1800" dirty="0"/>
              <a:t>르네상스</a:t>
            </a:r>
            <a:r>
              <a:rPr lang="en-US" altLang="ko-KR" sz="1800" dirty="0"/>
              <a:t>, </a:t>
            </a:r>
            <a:r>
              <a:rPr lang="ko-KR" altLang="en-US" sz="1800" dirty="0"/>
              <a:t>힘</a:t>
            </a:r>
            <a:r>
              <a:rPr lang="en-US" altLang="ko-KR" sz="1800" dirty="0"/>
              <a:t>), </a:t>
            </a:r>
            <a:r>
              <a:rPr lang="ko-KR" altLang="en-US" sz="1800" dirty="0"/>
              <a:t>자유주의 시대</a:t>
            </a:r>
            <a:r>
              <a:rPr lang="en-US" altLang="ko-KR" sz="1800" dirty="0"/>
              <a:t>, </a:t>
            </a:r>
            <a:r>
              <a:rPr lang="ko-KR" altLang="en-US" sz="1800" dirty="0"/>
              <a:t>아랍부흥운동</a:t>
            </a:r>
            <a:r>
              <a:rPr lang="en-US" altLang="ko-KR" sz="1800" dirty="0"/>
              <a:t>(</a:t>
            </a:r>
            <a:r>
              <a:rPr lang="ko-KR" altLang="en-US" sz="1800" dirty="0"/>
              <a:t>낭만주의</a:t>
            </a:r>
            <a:r>
              <a:rPr lang="en-US" altLang="ko-KR" sz="1800" dirty="0"/>
              <a:t>), </a:t>
            </a:r>
            <a:r>
              <a:rPr lang="ko-KR" altLang="en-US" sz="1800" dirty="0"/>
              <a:t>이슬람개혁주의</a:t>
            </a:r>
          </a:p>
          <a:p>
            <a:pPr algn="just"/>
            <a:r>
              <a:rPr lang="en-US" altLang="ko-KR" sz="1800" dirty="0"/>
              <a:t>- 1</a:t>
            </a:r>
            <a:r>
              <a:rPr lang="ko-KR" altLang="en-US" sz="1800" dirty="0"/>
              <a:t>차 대전이 분기점</a:t>
            </a:r>
            <a:r>
              <a:rPr lang="en-US" altLang="ko-KR" sz="1800" dirty="0"/>
              <a:t>: </a:t>
            </a:r>
            <a:r>
              <a:rPr lang="ko-KR" altLang="en-US" sz="1800" dirty="0"/>
              <a:t>제국의 해체와 국민국가 형성</a:t>
            </a:r>
            <a:r>
              <a:rPr lang="en-US" altLang="ko-KR" sz="1800" dirty="0"/>
              <a:t>, </a:t>
            </a:r>
            <a:r>
              <a:rPr lang="ko-KR" altLang="en-US" sz="1800" dirty="0"/>
              <a:t>식민화</a:t>
            </a:r>
            <a:r>
              <a:rPr lang="en-US" altLang="ko-KR" sz="1800" dirty="0"/>
              <a:t>, </a:t>
            </a:r>
            <a:r>
              <a:rPr lang="ko-KR" altLang="en-US" sz="1800" dirty="0"/>
              <a:t>갈등의 시작</a:t>
            </a:r>
          </a:p>
          <a:p>
            <a:pPr algn="just">
              <a:defRPr/>
            </a:pP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15206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비잔틴제국과 </a:t>
            </a:r>
            <a:r>
              <a:rPr lang="ko-KR" altLang="en-US" sz="3200" dirty="0" err="1" smtClean="0"/>
              <a:t>사산조</a:t>
            </a:r>
            <a:r>
              <a:rPr lang="ko-KR" altLang="en-US" sz="3200" dirty="0" smtClean="0"/>
              <a:t> 페르시아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63284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714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우마이야 왕조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18</a:t>
            </a:fld>
            <a:endParaRPr lang="ko-KR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52927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38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555875" y="765175"/>
            <a:ext cx="4176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   </a:t>
            </a:r>
            <a:r>
              <a:rPr lang="ko-KR" altLang="en-US" dirty="0" smtClean="0">
                <a:latin typeface="+mj-ea"/>
                <a:ea typeface="+mj-ea"/>
              </a:rPr>
              <a:t>오스만 제국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16387" name="Picture 2" descr="C:\Users\사회학과\Documents\엄한진\연구\이민\한국사회와21세기특강\발표자료-지도\ottoman empir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28791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89578-3A3F-4C2A-9138-1249956A88D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403648" y="1916113"/>
            <a:ext cx="6527139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I. </a:t>
            </a:r>
            <a:r>
              <a:rPr lang="ko-KR" alt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개</a:t>
            </a:r>
            <a:r>
              <a:rPr lang="ko-KR" alt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념</a:t>
            </a:r>
          </a:p>
        </p:txBody>
      </p:sp>
    </p:spTree>
    <p:extLst>
      <p:ext uri="{BB962C8B-B14F-4D97-AF65-F5344CB8AC3E}">
        <p14:creationId xmlns:p14="http://schemas.microsoft.com/office/powerpoint/2010/main" val="1425919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식민화</a:t>
            </a:r>
            <a:r>
              <a:rPr lang="en-US" altLang="ko-KR" sz="3200" dirty="0" smtClean="0"/>
              <a:t>(1914</a:t>
            </a:r>
            <a:r>
              <a:rPr lang="ko-KR" altLang="en-US" sz="3200" dirty="0" smtClean="0"/>
              <a:t>년</a:t>
            </a:r>
            <a:r>
              <a:rPr lang="en-US" altLang="ko-KR" sz="3200" dirty="0" smtClean="0"/>
              <a:t>)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20</a:t>
            </a:fld>
            <a:endParaRPr lang="ko-KR" altLang="en-US"/>
          </a:p>
        </p:txBody>
      </p:sp>
      <p:pic>
        <p:nvPicPr>
          <p:cNvPr id="3074" name="Picture 2" descr="C:\Users\hanjin\Documents\연구\아랍\사회진보연대강좌\아랍-이미지\Colonial_Africa_1914_ma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4608512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496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식민화</a:t>
            </a:r>
            <a:r>
              <a:rPr lang="en-US" altLang="ko-KR" sz="3200" dirty="0" smtClean="0"/>
              <a:t>(1945</a:t>
            </a:r>
            <a:r>
              <a:rPr lang="ko-KR" altLang="en-US" sz="3200" dirty="0" smtClean="0"/>
              <a:t>년</a:t>
            </a:r>
            <a:r>
              <a:rPr lang="en-US" altLang="ko-KR" sz="3200" dirty="0" smtClean="0"/>
              <a:t>)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21</a:t>
            </a:fld>
            <a:endParaRPr lang="ko-KR" altLang="en-US"/>
          </a:p>
        </p:txBody>
      </p:sp>
      <p:pic>
        <p:nvPicPr>
          <p:cNvPr id="1026" name="Picture 2" descr="C:\Users\hanjin\Documents\연구\아랍\사회진보연대강좌\아랍-이미지\1945_map_colonizat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3"/>
            <a:ext cx="822960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074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dirty="0" smtClean="0"/>
              <a:t>시아파 거주지역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67845-26DC-4396-9B3C-7077085582A9}" type="slidenum">
              <a:rPr lang="ko-KR" altLang="en-US" smtClean="0"/>
              <a:pPr>
                <a:defRPr/>
              </a:pPr>
              <a:t>22</a:t>
            </a:fld>
            <a:endParaRPr lang="ko-KR" altLang="en-US"/>
          </a:p>
        </p:txBody>
      </p:sp>
      <p:pic>
        <p:nvPicPr>
          <p:cNvPr id="2050" name="Picture 2" descr="C:\Users\hanjin\Documents\연구\아랍\사회진보연대강좌\아랍-이미지\chiites-art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84784"/>
            <a:ext cx="7620000" cy="452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765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89578-3A3F-4C2A-9138-1249956A88D0}" type="slidenum">
              <a:rPr lang="ko-KR" altLang="en-US" smtClean="0"/>
              <a:pPr>
                <a:defRPr/>
              </a:pPr>
              <a:t>23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403648" y="1916113"/>
            <a:ext cx="6527139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3</a:t>
            </a:r>
            <a:r>
              <a:rPr lang="en-US" altLang="ko-KR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. </a:t>
            </a:r>
            <a:r>
              <a:rPr lang="ko-KR" alt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관념</a:t>
            </a:r>
            <a:endParaRPr lang="ko-KR" alt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한컴돋움" pitchFamily="18" charset="2"/>
              <a:ea typeface="한컴돋움" pitchFamily="18" charset="2"/>
              <a:cs typeface="한컴돋움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1363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24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503237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1</a:t>
            </a:r>
            <a:r>
              <a:rPr lang="en-US" altLang="ko-KR" sz="3200" dirty="0"/>
              <a:t>) </a:t>
            </a:r>
            <a:r>
              <a:rPr lang="ko-KR" altLang="en-US" sz="3200" dirty="0"/>
              <a:t>외부세계의 </a:t>
            </a:r>
            <a:r>
              <a:rPr lang="ko-KR" altLang="en-US" sz="3200" dirty="0" smtClean="0"/>
              <a:t>관심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1600" y="1196751"/>
            <a:ext cx="7200800" cy="4896073"/>
          </a:xfrm>
        </p:spPr>
        <p:txBody>
          <a:bodyPr rtlCol="0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세계 </a:t>
            </a:r>
            <a:r>
              <a:rPr lang="ko-KR" altLang="en-US" sz="2000" dirty="0"/>
              <a:t>어느 지역보다도 논란의 대상이 되는 해석이 많은 지역</a:t>
            </a:r>
          </a:p>
          <a:p>
            <a:pPr algn="just"/>
            <a:r>
              <a:rPr lang="en-US" altLang="ko-KR" sz="2000" dirty="0" smtClean="0"/>
              <a:t>    =&gt; </a:t>
            </a:r>
            <a:r>
              <a:rPr lang="ko-KR" altLang="en-US" sz="2000" dirty="0"/>
              <a:t>어느 지역보다도 관심과 개입의 대상이 되는 지역이라는 것을 </a:t>
            </a:r>
            <a:r>
              <a:rPr lang="ko-KR" altLang="en-US" sz="2000" dirty="0" smtClean="0"/>
              <a:t>입증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000" dirty="0" smtClean="0"/>
              <a:t> </a:t>
            </a:r>
            <a:r>
              <a:rPr lang="ko-KR" altLang="en-US" sz="2000" dirty="0" smtClean="0"/>
              <a:t>석유자원의 통제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신자유주의의</a:t>
            </a:r>
            <a:r>
              <a:rPr lang="ko-KR" altLang="en-US" sz="2000" dirty="0" smtClean="0"/>
              <a:t> 관철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군사기지의 유지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이스라엘의 현 상태 유지</a:t>
            </a:r>
            <a:endParaRPr lang="en-US" altLang="ko-KR" sz="20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000" dirty="0" smtClean="0"/>
              <a:t> </a:t>
            </a:r>
            <a:r>
              <a:rPr lang="ko-KR" altLang="en-US" sz="2000" dirty="0" smtClean="0"/>
              <a:t>새로운 중동질서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지중해공동체 형성 </a:t>
            </a:r>
          </a:p>
          <a:p>
            <a:pPr algn="just">
              <a:defRPr/>
            </a:pPr>
            <a:r>
              <a:rPr lang="en-US" altLang="ko-KR" sz="2000" dirty="0" smtClean="0"/>
              <a:t>  =&gt; </a:t>
            </a:r>
            <a:r>
              <a:rPr lang="ko-KR" altLang="en-US" sz="2000" dirty="0" smtClean="0"/>
              <a:t>역으로 바로 이 요인들을 변화시키는 것이 아랍 내 비판세력이 추구하는 것</a:t>
            </a:r>
          </a:p>
          <a:p>
            <a:pPr algn="just">
              <a:defRPr/>
            </a:pPr>
            <a:r>
              <a:rPr lang="ko-KR" altLang="en-US" sz="2000" dirty="0" smtClean="0"/>
              <a:t>  </a:t>
            </a: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43711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25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692696"/>
            <a:ext cx="7772400" cy="792088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2) </a:t>
            </a:r>
            <a:r>
              <a:rPr lang="ko-KR" altLang="en-US" sz="3200" dirty="0" err="1" smtClean="0">
                <a:solidFill>
                  <a:srgbClr val="898989"/>
                </a:solidFill>
                <a:latin typeface="한컴돋움" pitchFamily="18" charset="2"/>
              </a:rPr>
              <a:t>비서구사회에</a:t>
            </a:r>
            <a:r>
              <a:rPr lang="ko-KR" altLang="en-US" sz="3200" dirty="0" smtClean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3200" dirty="0">
                <a:solidFill>
                  <a:srgbClr val="898989"/>
                </a:solidFill>
                <a:latin typeface="한컴돋움" pitchFamily="18" charset="2"/>
              </a:rPr>
              <a:t>대한 서구의 두려움</a:t>
            </a:r>
            <a:r>
              <a:rPr lang="en-US" altLang="ko-KR" sz="3200" dirty="0">
                <a:solidFill>
                  <a:srgbClr val="898989"/>
                </a:solidFill>
                <a:latin typeface="한컴돋움" pitchFamily="18" charset="2"/>
              </a:rPr>
              <a:t>(</a:t>
            </a:r>
            <a:r>
              <a:rPr lang="ko-KR" altLang="en-US" sz="3200" dirty="0">
                <a:solidFill>
                  <a:srgbClr val="898989"/>
                </a:solidFill>
                <a:latin typeface="한컴돋움" pitchFamily="18" charset="2"/>
              </a:rPr>
              <a:t>또는 경멸</a:t>
            </a:r>
            <a:r>
              <a:rPr lang="en-US" altLang="ko-KR" sz="3200" dirty="0">
                <a:solidFill>
                  <a:srgbClr val="898989"/>
                </a:solidFill>
                <a:latin typeface="한컴돋움" pitchFamily="18" charset="2"/>
              </a:rPr>
              <a:t>)</a:t>
            </a:r>
            <a:r>
              <a:rPr lang="ko-KR" altLang="en-US" sz="3200" dirty="0">
                <a:solidFill>
                  <a:srgbClr val="898989"/>
                </a:solidFill>
                <a:latin typeface="한컴돋움" pitchFamily="18" charset="2"/>
              </a:rPr>
              <a:t>의 </a:t>
            </a:r>
            <a:r>
              <a:rPr lang="ko-KR" altLang="en-US" sz="3200" dirty="0" smtClean="0">
                <a:solidFill>
                  <a:srgbClr val="898989"/>
                </a:solidFill>
                <a:latin typeface="한컴돋움" pitchFamily="18" charset="2"/>
              </a:rPr>
              <a:t>역사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7416824" cy="4176340"/>
          </a:xfrm>
        </p:spPr>
        <p:txBody>
          <a:bodyPr rtlCol="0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오스만제국에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대한 두려움과 십자군 전쟁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(Ottoman peril =&gt; the crusaders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아시아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및 아시아 출신 이주노동자에 대한 백인들의 두려움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(Yellow peril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사회주의권에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대한 미국의 두려움과 냉전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(Red peril =&gt; the cold war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이슬람에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대한 두려움 및 </a:t>
            </a:r>
            <a:r>
              <a:rPr lang="ko-KR" altLang="en-US" sz="2000" dirty="0" err="1">
                <a:solidFill>
                  <a:srgbClr val="898989"/>
                </a:solidFill>
                <a:latin typeface="한컴돋움" pitchFamily="18" charset="2"/>
              </a:rPr>
              <a:t>문명충돌론과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 이라크 전쟁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(Green peril &amp; crash of civilizations =&gt; the </a:t>
            </a:r>
            <a:r>
              <a:rPr lang="en-US" altLang="ko-KR" sz="2000" dirty="0" err="1">
                <a:solidFill>
                  <a:srgbClr val="898989"/>
                </a:solidFill>
                <a:latin typeface="한컴돋움" pitchFamily="18" charset="2"/>
              </a:rPr>
              <a:t>iraq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war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중국의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부상에 대한 두려움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(Yellow peril) </a:t>
            </a:r>
            <a:endParaRPr lang="ko-KR" altLang="en-US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2496051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26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503237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3) </a:t>
            </a:r>
            <a:r>
              <a:rPr lang="ko-KR" altLang="en-US" sz="3200" dirty="0" smtClean="0"/>
              <a:t>일반적 인식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416824" cy="4968428"/>
          </a:xfrm>
        </p:spPr>
        <p:txBody>
          <a:bodyPr rtlCol="0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대표적인 </a:t>
            </a:r>
            <a:r>
              <a:rPr lang="ko-KR" altLang="en-US" sz="2000" dirty="0"/>
              <a:t>것으로 우리는 이슬람사회</a:t>
            </a:r>
            <a:r>
              <a:rPr lang="en-US" altLang="ko-KR" sz="2000" dirty="0"/>
              <a:t>, </a:t>
            </a:r>
            <a:r>
              <a:rPr lang="ko-KR" altLang="en-US" sz="2000" dirty="0"/>
              <a:t>또는 아랍사회에는 종교와 정치가 </a:t>
            </a:r>
            <a:r>
              <a:rPr lang="ko-KR" altLang="en-US" sz="2000" dirty="0" err="1"/>
              <a:t>분리불가능하다는</a:t>
            </a:r>
            <a:r>
              <a:rPr lang="ko-KR" altLang="en-US" sz="2000" dirty="0"/>
              <a:t> 인식을 떠올릴 수 있다</a:t>
            </a:r>
            <a:r>
              <a:rPr lang="en-US" altLang="ko-KR" sz="2000" dirty="0" smtClean="0"/>
              <a:t>.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남성의 </a:t>
            </a:r>
            <a:r>
              <a:rPr lang="ko-KR" altLang="en-US" sz="2000" dirty="0"/>
              <a:t>압도적인 지위와 여성의 열악한 지위</a:t>
            </a:r>
          </a:p>
          <a:p>
            <a:pPr algn="just"/>
            <a:r>
              <a:rPr lang="en-US" altLang="ko-KR" sz="2000" dirty="0" smtClean="0"/>
              <a:t>   - </a:t>
            </a:r>
            <a:r>
              <a:rPr lang="ko-KR" altLang="en-US" sz="2000" dirty="0"/>
              <a:t>실제 국제조사에서 이슬람이 주요 종교인 중동 및 북아프리카 지역의 여성의 지위는 바닥을 기고 있다</a:t>
            </a:r>
            <a:r>
              <a:rPr lang="en-US" altLang="ko-KR" sz="2000" dirty="0"/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이슬람의 </a:t>
            </a:r>
            <a:r>
              <a:rPr lang="ko-KR" altLang="en-US" sz="2000" dirty="0"/>
              <a:t>호전성 역시 대중적으로 확산된 이 지역의 이미지 중 하나일 것이다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마호메트 </a:t>
            </a:r>
            <a:r>
              <a:rPr lang="ko-KR" altLang="en-US" sz="1800" dirty="0"/>
              <a:t>만평사건은 이러한 일반적인 인식을 잘 보여주는 사건이었다</a:t>
            </a:r>
            <a:r>
              <a:rPr lang="en-US" altLang="ko-KR" sz="1800" dirty="0" smtClean="0"/>
              <a:t>.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당시 </a:t>
            </a:r>
            <a:r>
              <a:rPr lang="ko-KR" altLang="en-US" sz="1800" dirty="0"/>
              <a:t>덴마크 일간지 </a:t>
            </a:r>
            <a:r>
              <a:rPr lang="ko-KR" altLang="en-US" sz="1800" dirty="0" err="1"/>
              <a:t>율란트</a:t>
            </a:r>
            <a:r>
              <a:rPr lang="ko-KR" altLang="en-US" sz="1800" dirty="0"/>
              <a:t> 포스트에 최초 게재된 </a:t>
            </a:r>
            <a:r>
              <a:rPr lang="en-US" altLang="ko-KR" sz="1800" dirty="0"/>
              <a:t>12</a:t>
            </a:r>
            <a:r>
              <a:rPr lang="ko-KR" altLang="en-US" sz="1800" dirty="0"/>
              <a:t>장의 만평 중 가장 큰 논란이 되었던 것</a:t>
            </a:r>
            <a:r>
              <a:rPr lang="en-US" altLang="ko-KR" sz="1800" dirty="0"/>
              <a:t>(</a:t>
            </a:r>
            <a:r>
              <a:rPr lang="ko-KR" altLang="en-US" sz="1800" dirty="0"/>
              <a:t>사진 참조</a:t>
            </a:r>
            <a:r>
              <a:rPr lang="en-US" altLang="ko-KR" sz="1800" dirty="0"/>
              <a:t>)</a:t>
            </a:r>
            <a:r>
              <a:rPr lang="ko-KR" altLang="en-US" sz="1800" dirty="0"/>
              <a:t>은 </a:t>
            </a:r>
            <a:r>
              <a:rPr lang="ko-KR" altLang="en-US" sz="1800" dirty="0" err="1"/>
              <a:t>마호멧의</a:t>
            </a:r>
            <a:r>
              <a:rPr lang="ko-KR" altLang="en-US" sz="1800" dirty="0"/>
              <a:t> 터번 위에 시한폭탄이 놓여있는 만평이었다</a:t>
            </a:r>
            <a:r>
              <a:rPr lang="en-US" altLang="ko-KR" sz="1800" dirty="0"/>
              <a:t>. </a:t>
            </a:r>
            <a:endParaRPr lang="ko-KR" altLang="en-US" sz="18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아랍 </a:t>
            </a:r>
            <a:r>
              <a:rPr lang="ko-KR" altLang="en-US" sz="2000" dirty="0"/>
              <a:t>사회 또는 이슬람 사회에서는 아랍 특유의 권위주의적인 문화로 인해 민주주의가 불가능하다는 인식</a:t>
            </a:r>
            <a:r>
              <a:rPr lang="en-US" altLang="ko-KR" sz="2000" dirty="0"/>
              <a:t>: </a:t>
            </a:r>
            <a:r>
              <a:rPr lang="ko-KR" altLang="en-US" sz="2000" dirty="0"/>
              <a:t>아랍예외주의</a:t>
            </a:r>
            <a:r>
              <a:rPr lang="en-US" altLang="ko-KR" sz="2000" dirty="0"/>
              <a:t>, </a:t>
            </a:r>
            <a:r>
              <a:rPr lang="ko-KR" altLang="en-US" sz="2000" dirty="0"/>
              <a:t>이슬람예외주의</a:t>
            </a:r>
            <a:r>
              <a:rPr lang="en-US" altLang="ko-KR" sz="2000" dirty="0"/>
              <a:t>, ‘</a:t>
            </a:r>
            <a:r>
              <a:rPr lang="ko-KR" altLang="en-US" sz="2000" dirty="0"/>
              <a:t>이슬람의 유전자’</a:t>
            </a:r>
            <a:r>
              <a:rPr lang="en-US" altLang="ko-KR" sz="2000" dirty="0"/>
              <a:t>(B. Lewis), </a:t>
            </a:r>
            <a:r>
              <a:rPr lang="ko-KR" altLang="en-US" sz="2000" dirty="0"/>
              <a:t>오리엔탈리즘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베두인적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전통</a:t>
            </a:r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34764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27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548680"/>
            <a:ext cx="7772400" cy="720080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3200" dirty="0" smtClean="0"/>
              <a:t>3) </a:t>
            </a:r>
            <a:r>
              <a:rPr lang="ko-KR" altLang="en-US" sz="3200" dirty="0" smtClean="0"/>
              <a:t>일반적 인</a:t>
            </a:r>
            <a:r>
              <a:rPr lang="ko-KR" altLang="en-US" sz="3200" dirty="0"/>
              <a:t>식</a:t>
            </a: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416824" cy="4680396"/>
          </a:xfrm>
        </p:spPr>
        <p:txBody>
          <a:bodyPr rtlCol="0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ko-KR" sz="2200" dirty="0" smtClean="0"/>
              <a:t> </a:t>
            </a:r>
            <a:r>
              <a:rPr lang="en-US" altLang="ko-KR" sz="2200" dirty="0"/>
              <a:t>“</a:t>
            </a:r>
            <a:r>
              <a:rPr lang="ko-KR" altLang="en-US" sz="2200" dirty="0"/>
              <a:t>극단적인 야만성은 어떻게 설명해야 하는가</a:t>
            </a:r>
            <a:r>
              <a:rPr lang="en-US" altLang="ko-KR" sz="2200" dirty="0"/>
              <a:t>?”</a:t>
            </a:r>
            <a:r>
              <a:rPr lang="ko-KR" altLang="en-US" sz="2200" dirty="0"/>
              <a:t>는 중동 지역에 관해 </a:t>
            </a:r>
            <a:r>
              <a:rPr lang="ko-KR" altLang="en-US" sz="2200" dirty="0" err="1"/>
              <a:t>오래전부터</a:t>
            </a:r>
            <a:r>
              <a:rPr lang="ko-KR" altLang="en-US" sz="2200" dirty="0"/>
              <a:t> 제기되어 온 질문이다</a:t>
            </a:r>
            <a:r>
              <a:rPr lang="en-US" altLang="ko-KR" sz="2200" dirty="0"/>
              <a:t>. </a:t>
            </a:r>
            <a:r>
              <a:rPr lang="ko-KR" altLang="en-US" sz="2200" dirty="0"/>
              <a:t>그런데 적어도 </a:t>
            </a:r>
            <a:r>
              <a:rPr lang="en-US" altLang="ko-KR" sz="2200" dirty="0"/>
              <a:t>9·11</a:t>
            </a:r>
            <a:r>
              <a:rPr lang="ko-KR" altLang="en-US" sz="2200" dirty="0"/>
              <a:t>테러 이전까지만 해도 야만의 주체는 아랍 저항세력보다는 이스라엘이나 미국</a:t>
            </a:r>
            <a:r>
              <a:rPr lang="en-US" altLang="ko-KR" sz="2200" dirty="0"/>
              <a:t>, </a:t>
            </a:r>
            <a:r>
              <a:rPr lang="ko-KR" altLang="en-US" sz="2200" dirty="0"/>
              <a:t>또는 독재정권이었다</a:t>
            </a:r>
            <a:r>
              <a:rPr lang="en-US" altLang="ko-KR" sz="22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200" dirty="0" smtClean="0"/>
              <a:t>이슬람 </a:t>
            </a:r>
            <a:r>
              <a:rPr lang="ko-KR" altLang="en-US" sz="2200" dirty="0"/>
              <a:t>극단주의나 극우 테러리즘에 관심을 집중시키는 것이 자본주의 체제에 비판적인 급진세력들을 무력화시키는데 이용되는 측면에 대해서도 경계해야 하는 것이다</a:t>
            </a:r>
            <a:r>
              <a:rPr lang="en-US" altLang="ko-KR" sz="2200" dirty="0"/>
              <a:t>. </a:t>
            </a:r>
            <a:r>
              <a:rPr lang="ko-KR" altLang="en-US" sz="2200" dirty="0"/>
              <a:t>전체주의 이론처럼 극단주의에 대한 담론 역시 반체제 이념과 운동을 비판하는 전가의 보도로 활용될 수 있는 것이다</a:t>
            </a:r>
            <a:r>
              <a:rPr lang="en-US" altLang="ko-KR" sz="2200" dirty="0"/>
              <a:t>. </a:t>
            </a:r>
            <a:endParaRPr lang="ko-KR" altLang="en-US" sz="2200" dirty="0"/>
          </a:p>
          <a:p>
            <a:pPr algn="just"/>
            <a:endParaRPr lang="en-US" altLang="ko-KR" sz="2200" dirty="0" smtClean="0"/>
          </a:p>
          <a:p>
            <a:pPr algn="just"/>
            <a:r>
              <a:rPr lang="en-US" altLang="ko-KR" sz="2200" dirty="0"/>
              <a:t> </a:t>
            </a:r>
            <a:r>
              <a:rPr lang="en-US" altLang="ko-KR" sz="2200" dirty="0" smtClean="0"/>
              <a:t> </a:t>
            </a:r>
            <a:r>
              <a:rPr lang="ko-KR" altLang="en-US" sz="2200" dirty="0" smtClean="0"/>
              <a:t>* </a:t>
            </a:r>
            <a:r>
              <a:rPr lang="ko-KR" altLang="en-US" sz="2200" dirty="0"/>
              <a:t>서구에 대한 오리엔트의 시각</a:t>
            </a:r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8763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2555875" y="765175"/>
            <a:ext cx="4176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중동의 </a:t>
            </a:r>
            <a:r>
              <a:rPr lang="ko-KR" altLang="en-US" dirty="0">
                <a:latin typeface="+mj-ea"/>
                <a:ea typeface="+mj-ea"/>
              </a:rPr>
              <a:t>미군기지</a:t>
            </a:r>
          </a:p>
        </p:txBody>
      </p:sp>
      <p:pic>
        <p:nvPicPr>
          <p:cNvPr id="14339" name="Picture 2" descr="C:\Users\사회학과\Documents\엄한진\연구\이민\한국사회와21세기특강\발표자료-지도\us military bases in the middle east 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12875"/>
            <a:ext cx="54737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2267744" y="765175"/>
            <a:ext cx="46805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지중해연합 </a:t>
            </a:r>
            <a:r>
              <a:rPr lang="ko-KR" altLang="en-US" dirty="0">
                <a:latin typeface="+mj-ea"/>
                <a:ea typeface="+mj-ea"/>
              </a:rPr>
              <a:t>회원국</a:t>
            </a:r>
          </a:p>
        </p:txBody>
      </p:sp>
      <p:pic>
        <p:nvPicPr>
          <p:cNvPr id="12291" name="Picture 5" descr="C:\Users\사회학과\Documents\엄한진\연구\이민\한국사회와21세기특강\발표자료-지도\지중해연합가맹국-지도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1"/>
            <a:ext cx="576064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CA1EC-9C83-4204-A345-AE4B5FC9B9A1}" type="slidenum">
              <a:rPr lang="ko-KR" altLang="en-US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9219" name="제목 1"/>
          <p:cNvSpPr>
            <a:spLocks noGrp="1"/>
          </p:cNvSpPr>
          <p:nvPr>
            <p:ph type="ctrTitle"/>
          </p:nvPr>
        </p:nvSpPr>
        <p:spPr>
          <a:xfrm>
            <a:off x="684213" y="548680"/>
            <a:ext cx="7772400" cy="936104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1) </a:t>
            </a:r>
            <a:r>
              <a:rPr lang="ko-KR" altLang="en-US" sz="3200" dirty="0" smtClean="0">
                <a:solidFill>
                  <a:srgbClr val="898989"/>
                </a:solidFill>
                <a:latin typeface="한컴돋움" pitchFamily="18" charset="2"/>
              </a:rPr>
              <a:t>아랍</a:t>
            </a:r>
            <a:r>
              <a:rPr lang="en-US" altLang="ko-KR" sz="32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3200" dirty="0">
                <a:solidFill>
                  <a:srgbClr val="898989"/>
                </a:solidFill>
                <a:latin typeface="한컴돋움" pitchFamily="18" charset="2"/>
              </a:rPr>
              <a:t>중동</a:t>
            </a:r>
            <a:r>
              <a:rPr lang="en-US" altLang="ko-KR" sz="32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3200" dirty="0" smtClean="0">
                <a:solidFill>
                  <a:srgbClr val="898989"/>
                </a:solidFill>
                <a:latin typeface="한컴돋움" pitchFamily="18" charset="2"/>
              </a:rPr>
              <a:t>이슬람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632848" cy="4392017"/>
          </a:xfrm>
        </p:spPr>
        <p:txBody>
          <a:bodyPr rtlCol="0">
            <a:noAutofit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개념 문제의 배경</a:t>
            </a:r>
            <a:endParaRPr lang="en-US" altLang="ko-KR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marL="914400" lvl="1" indent="-457200" algn="just">
              <a:buFont typeface="한컴돋움"/>
              <a:buChar char=" "/>
            </a:pPr>
            <a:r>
              <a:rPr lang="en-US" altLang="ko-KR" dirty="0" smtClean="0">
                <a:solidFill>
                  <a:srgbClr val="898989"/>
                </a:solidFill>
                <a:latin typeface="한컴돋움" pitchFamily="18" charset="2"/>
              </a:rPr>
              <a:t>-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국민국가 체제의 내재적 한계</a:t>
            </a:r>
            <a:endParaRPr lang="en-US" altLang="ko-KR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marL="914400" lvl="1" indent="-457200" algn="just">
              <a:buFont typeface="한컴돋움"/>
              <a:buChar char=" "/>
            </a:pPr>
            <a:r>
              <a:rPr lang="en-US" altLang="ko-KR" dirty="0" smtClean="0">
                <a:solidFill>
                  <a:srgbClr val="898989"/>
                </a:solidFill>
                <a:latin typeface="한컴돋움" pitchFamily="18" charset="2"/>
              </a:rPr>
              <a:t>-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중동 </a:t>
            </a:r>
            <a:r>
              <a:rPr lang="en-US" altLang="ko-KR" dirty="0" smtClean="0">
                <a:solidFill>
                  <a:srgbClr val="898989"/>
                </a:solidFill>
                <a:latin typeface="한컴돋움" pitchFamily="18" charset="2"/>
              </a:rPr>
              <a:t>+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북아프리카 통칭할 용어 부재</a:t>
            </a:r>
            <a:endParaRPr lang="en-US" altLang="ko-KR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marL="914400" lvl="1" indent="-457200" algn="just">
              <a:buFont typeface="한컴돋움"/>
              <a:buChar char=" "/>
            </a:pPr>
            <a:r>
              <a:rPr lang="en-US" altLang="ko-KR" dirty="0" smtClean="0">
                <a:solidFill>
                  <a:srgbClr val="898989"/>
                </a:solidFill>
                <a:latin typeface="한컴돋움" pitchFamily="18" charset="2"/>
              </a:rPr>
              <a:t>-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유동적인 경계</a:t>
            </a:r>
            <a:endParaRPr lang="en-US" altLang="ko-KR" dirty="0">
              <a:solidFill>
                <a:srgbClr val="898989"/>
              </a:solidFill>
              <a:latin typeface="한컴돋움" pitchFamily="18" charset="2"/>
            </a:endParaRPr>
          </a:p>
          <a:p>
            <a:pPr marL="914400" lvl="1" indent="-457200" algn="just">
              <a:buFont typeface="한컴돋움"/>
              <a:buChar char=" "/>
            </a:pPr>
            <a:r>
              <a:rPr lang="en-US" altLang="ko-KR" dirty="0" smtClean="0">
                <a:solidFill>
                  <a:srgbClr val="898989"/>
                </a:solidFill>
                <a:latin typeface="한컴돋움" pitchFamily="18" charset="2"/>
              </a:rPr>
              <a:t>-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용어 통일에 대한 </a:t>
            </a:r>
            <a:r>
              <a:rPr lang="ko-KR" altLang="en-US" dirty="0" err="1" smtClean="0">
                <a:solidFill>
                  <a:srgbClr val="898989"/>
                </a:solidFill>
                <a:latin typeface="한컴돋움" pitchFamily="18" charset="2"/>
              </a:rPr>
              <a:t>강박증</a:t>
            </a:r>
            <a:endParaRPr lang="en-US" altLang="ko-KR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dirty="0" smtClean="0">
                <a:solidFill>
                  <a:srgbClr val="898989"/>
                </a:solidFill>
                <a:latin typeface="한컴돋움" pitchFamily="18" charset="2"/>
              </a:rPr>
              <a:t>아랍 </a:t>
            </a: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= (</a:t>
            </a:r>
            <a:r>
              <a:rPr lang="ko-KR" altLang="en-US" dirty="0">
                <a:solidFill>
                  <a:srgbClr val="898989"/>
                </a:solidFill>
                <a:latin typeface="한컴돋움" pitchFamily="18" charset="2"/>
              </a:rPr>
              <a:t>중동 </a:t>
            </a: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+ </a:t>
            </a:r>
            <a:r>
              <a:rPr lang="ko-KR" altLang="en-US" dirty="0">
                <a:solidFill>
                  <a:srgbClr val="898989"/>
                </a:solidFill>
                <a:latin typeface="한컴돋움" pitchFamily="18" charset="2"/>
              </a:rPr>
              <a:t>북아프리카</a:t>
            </a: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) – </a:t>
            </a:r>
            <a:r>
              <a:rPr lang="ko-KR" altLang="en-US" dirty="0">
                <a:solidFill>
                  <a:srgbClr val="898989"/>
                </a:solidFill>
                <a:latin typeface="한컴돋움" pitchFamily="18" charset="2"/>
              </a:rPr>
              <a:t>비아랍국가</a:t>
            </a:r>
            <a:endParaRPr lang="en-US" altLang="ko-KR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dirty="0">
                <a:solidFill>
                  <a:srgbClr val="898989"/>
                </a:solidFill>
                <a:latin typeface="한컴돋움" pitchFamily="18" charset="2"/>
              </a:rPr>
              <a:t>이슬람세계 ≠ 아랍세계</a:t>
            </a:r>
            <a:endParaRPr lang="en-US" altLang="ko-KR" dirty="0">
              <a:solidFill>
                <a:srgbClr val="898989"/>
              </a:solidFill>
              <a:latin typeface="한컴돋움" pitchFamily="18" charset="2"/>
            </a:endParaRPr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173254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엄한진\My Documents\강의\2009-2강의\다문화사회론\mohammed-cartoons-11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71480"/>
            <a:ext cx="6500858" cy="53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04300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2555875" y="765175"/>
            <a:ext cx="4176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>
                <a:latin typeface="한컴돋움" pitchFamily="18" charset="2"/>
                <a:ea typeface="굴림" pitchFamily="50" charset="-127"/>
              </a:rPr>
              <a:t>       </a:t>
            </a: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세계지도 </a:t>
            </a:r>
            <a:r>
              <a:rPr lang="en-US" altLang="ko-KR" dirty="0" smtClean="0">
                <a:latin typeface="+mj-ea"/>
                <a:ea typeface="+mj-ea"/>
              </a:rPr>
              <a:t>1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18435" name="Picture 2" descr="C:\Users\사회학과\Documents\엄한진\연구\이민\한국사회와21세기특강\발표자료-지도\world-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77755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555875" y="765175"/>
            <a:ext cx="4176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ko-KR" altLang="en-US" dirty="0" smtClean="0">
                <a:latin typeface="+mj-ea"/>
                <a:ea typeface="+mj-ea"/>
              </a:rPr>
              <a:t>        세계지도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en-US" altLang="ko-KR" dirty="0">
                <a:latin typeface="+mj-ea"/>
                <a:ea typeface="+mj-ea"/>
              </a:rPr>
              <a:t>2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19459" name="Picture 2" descr="http://cfs9.tistory.com/image/15/tistory/2008/09/10/11/36/48c732abbf5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71151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33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503237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4) </a:t>
            </a:r>
            <a:r>
              <a:rPr lang="ko-KR" altLang="en-US" sz="3200" dirty="0" smtClean="0"/>
              <a:t>한국사회의 관심</a:t>
            </a: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416824" cy="4896420"/>
          </a:xfrm>
        </p:spPr>
        <p:txBody>
          <a:bodyPr rtlCol="0">
            <a:noAutofit/>
          </a:bodyPr>
          <a:lstStyle/>
          <a:p>
            <a:pPr algn="just"/>
            <a:endParaRPr lang="ko-KR" altLang="en-US" sz="2400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이슬람 등 이 지역의 전통문화에 대한 지적 호기심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석유자원 및 건설 분야를 중심으로 한 경제적 관심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이라크 파병의 사례에서와 같은 정치적 관심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9·11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테러 이후 국제정세에 대한 관심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미국의 대외정책에서 중동과 한반도의 군사적인 상황이 가지는 긴밀한 연관성에 대한 관심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선교의 대상지역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봉사활동 지역</a:t>
            </a: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 smtClean="0">
                <a:solidFill>
                  <a:srgbClr val="898989"/>
                </a:solidFill>
                <a:latin typeface="한컴돋움" pitchFamily="18" charset="2"/>
              </a:rPr>
              <a:t>사회운동 진영의 국제연대의 대상</a:t>
            </a:r>
            <a:endParaRPr lang="en-US" altLang="ko-KR" sz="2200" dirty="0" smtClean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200" dirty="0" smtClean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한국과 아랍 및 중동</a:t>
            </a:r>
            <a:r>
              <a:rPr lang="en-US" altLang="ko-KR" sz="2200" dirty="0">
                <a:solidFill>
                  <a:srgbClr val="898989"/>
                </a:solidFill>
                <a:latin typeface="한컴돋움" pitchFamily="18" charset="2"/>
              </a:rPr>
              <a:t>: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지리적</a:t>
            </a:r>
            <a:r>
              <a:rPr lang="en-US" altLang="ko-KR" sz="22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역사적</a:t>
            </a:r>
            <a:r>
              <a:rPr lang="en-US" altLang="ko-KR" sz="22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문화적</a:t>
            </a:r>
            <a:r>
              <a:rPr lang="en-US" altLang="ko-KR" sz="22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정치적 연관성이 아주 약함</a:t>
            </a:r>
            <a:endParaRPr lang="en-US" altLang="ko-KR" sz="2200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2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200" dirty="0">
                <a:solidFill>
                  <a:srgbClr val="898989"/>
                </a:solidFill>
                <a:latin typeface="한컴돋움" pitchFamily="18" charset="2"/>
              </a:rPr>
              <a:t>역 오리엔탈리즘적 측면</a:t>
            </a:r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16021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89578-3A3F-4C2A-9138-1249956A88D0}" type="slidenum">
              <a:rPr lang="ko-KR" altLang="en-US" smtClean="0"/>
              <a:pPr>
                <a:defRPr/>
              </a:pPr>
              <a:t>34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403648" y="1916113"/>
            <a:ext cx="6527139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4</a:t>
            </a:r>
            <a:r>
              <a:rPr lang="en-US" altLang="ko-KR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. </a:t>
            </a:r>
            <a:r>
              <a:rPr lang="ko-KR" alt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한컴돋움" pitchFamily="18" charset="2"/>
                <a:ea typeface="한컴돋움" pitchFamily="18" charset="2"/>
                <a:cs typeface="한컴돋움" pitchFamily="18" charset="2"/>
              </a:rPr>
              <a:t>세속적인 이념</a:t>
            </a:r>
            <a:endParaRPr lang="ko-KR" alt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한컴돋움" pitchFamily="18" charset="2"/>
              <a:ea typeface="한컴돋움" pitchFamily="18" charset="2"/>
              <a:cs typeface="한컴돋움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424117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35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76672"/>
            <a:ext cx="7772400" cy="431378"/>
          </a:xfrm>
        </p:spPr>
        <p:txBody>
          <a:bodyPr/>
          <a:lstStyle/>
          <a:p>
            <a:pPr lvl="0"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1) </a:t>
            </a:r>
            <a:r>
              <a:rPr lang="ko-KR" altLang="en-US" sz="3200" dirty="0" smtClean="0"/>
              <a:t>아랍의 </a:t>
            </a:r>
            <a:r>
              <a:rPr lang="ko-KR" altLang="en-US" sz="3200" dirty="0"/>
              <a:t>세속적인 이념의 전통</a:t>
            </a:r>
            <a:br>
              <a:rPr lang="ko-KR" altLang="en-US" sz="3200" dirty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980728"/>
            <a:ext cx="7416824" cy="5112444"/>
          </a:xfrm>
        </p:spPr>
        <p:txBody>
          <a:bodyPr rtlCol="0"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ko-KR" sz="1800" dirty="0" smtClean="0"/>
              <a:t> </a:t>
            </a:r>
            <a:r>
              <a:rPr lang="ko-KR" altLang="en-US" sz="1800" dirty="0"/>
              <a:t>종교적인 요인에서 비롯되지 않은 세속적인 이념과 사회운동</a:t>
            </a:r>
            <a:r>
              <a:rPr lang="en-US" altLang="ko-KR" sz="1800" dirty="0"/>
              <a:t>: </a:t>
            </a:r>
            <a:r>
              <a:rPr lang="ko-KR" altLang="en-US" sz="1800" dirty="0"/>
              <a:t>자유주의</a:t>
            </a:r>
            <a:r>
              <a:rPr lang="en-US" altLang="ko-KR" sz="1800" dirty="0"/>
              <a:t>, </a:t>
            </a:r>
            <a:r>
              <a:rPr lang="ko-KR" altLang="en-US" sz="1800" dirty="0"/>
              <a:t>사회주의</a:t>
            </a:r>
            <a:r>
              <a:rPr lang="en-US" altLang="ko-KR" sz="1800" dirty="0"/>
              <a:t>, </a:t>
            </a:r>
            <a:r>
              <a:rPr lang="ko-KR" altLang="en-US" sz="1800" dirty="0"/>
              <a:t>민족주의</a:t>
            </a:r>
            <a:r>
              <a:rPr lang="en-US" altLang="ko-KR" sz="1800" dirty="0"/>
              <a:t>, </a:t>
            </a:r>
            <a:r>
              <a:rPr lang="ko-KR" altLang="en-US" sz="1800" dirty="0"/>
              <a:t>노동운동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민족해방운동</a:t>
            </a:r>
            <a:endParaRPr lang="en-US" altLang="ko-KR" sz="18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ko-KR" altLang="en-US" sz="1800" dirty="0" smtClean="0"/>
              <a:t>사례</a:t>
            </a:r>
            <a:r>
              <a:rPr lang="en-US" altLang="ko-KR" sz="1800" dirty="0"/>
              <a:t>: </a:t>
            </a:r>
            <a:r>
              <a:rPr lang="ko-KR" altLang="en-US" sz="1800" dirty="0"/>
              <a:t>터키</a:t>
            </a:r>
            <a:r>
              <a:rPr lang="en-US" altLang="ko-KR" sz="1800" dirty="0"/>
              <a:t>, </a:t>
            </a:r>
            <a:r>
              <a:rPr lang="ko-KR" altLang="en-US" sz="1800" dirty="0"/>
              <a:t>이란</a:t>
            </a:r>
            <a:r>
              <a:rPr lang="en-US" altLang="ko-KR" sz="1800" dirty="0"/>
              <a:t>, </a:t>
            </a:r>
            <a:r>
              <a:rPr lang="ko-KR" altLang="en-US" sz="1800" dirty="0"/>
              <a:t>튀니지</a:t>
            </a:r>
            <a:r>
              <a:rPr lang="en-US" altLang="ko-KR" sz="1800" dirty="0"/>
              <a:t>, </a:t>
            </a:r>
            <a:r>
              <a:rPr lang="ko-KR" altLang="en-US" sz="1800" dirty="0"/>
              <a:t>알제리의 세속화</a:t>
            </a:r>
            <a:r>
              <a:rPr lang="en-US" altLang="ko-KR" sz="1800" dirty="0"/>
              <a:t>, </a:t>
            </a:r>
            <a:r>
              <a:rPr lang="ko-KR" altLang="en-US" sz="1800" dirty="0"/>
              <a:t>알제리의 </a:t>
            </a:r>
            <a:r>
              <a:rPr lang="ko-KR" altLang="en-US" sz="1800" dirty="0" err="1"/>
              <a:t>맑스주의</a:t>
            </a:r>
            <a:r>
              <a:rPr lang="ko-KR" altLang="en-US" sz="1800" dirty="0"/>
              <a:t> 도입</a:t>
            </a:r>
            <a:r>
              <a:rPr lang="en-US" altLang="ko-KR" sz="1800" dirty="0"/>
              <a:t>, </a:t>
            </a:r>
            <a:r>
              <a:rPr lang="ko-KR" altLang="en-US" sz="1800" dirty="0"/>
              <a:t>이집트의 노동운동과 </a:t>
            </a:r>
            <a:r>
              <a:rPr lang="ko-KR" altLang="en-US" sz="1800" dirty="0" err="1"/>
              <a:t>맑스주의</a:t>
            </a:r>
            <a:r>
              <a:rPr lang="en-US" altLang="ko-KR" sz="1800" dirty="0"/>
              <a:t>, </a:t>
            </a:r>
            <a:r>
              <a:rPr lang="ko-KR" altLang="en-US" sz="1800" dirty="0"/>
              <a:t>튀니지의 사회주의</a:t>
            </a:r>
            <a:r>
              <a:rPr lang="en-US" altLang="ko-KR" sz="1800" dirty="0"/>
              <a:t>, </a:t>
            </a:r>
            <a:r>
              <a:rPr lang="ko-KR" altLang="en-US" sz="1800" dirty="0"/>
              <a:t>아랍민족주의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ko-KR" sz="1800" dirty="0" smtClean="0"/>
              <a:t> </a:t>
            </a:r>
            <a:r>
              <a:rPr lang="ko-KR" altLang="en-US" sz="1800" dirty="0"/>
              <a:t>아랍세계 담론 유형화</a:t>
            </a:r>
            <a:r>
              <a:rPr lang="en-US" altLang="ko-KR" sz="1800" dirty="0"/>
              <a:t>(Burhan </a:t>
            </a:r>
            <a:r>
              <a:rPr lang="en-US" altLang="ko-KR" sz="1800" dirty="0" err="1"/>
              <a:t>Ghalyoun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algn="just"/>
            <a:r>
              <a:rPr lang="en-US" altLang="ko-KR" sz="1800" dirty="0"/>
              <a:t>1) </a:t>
            </a:r>
            <a:r>
              <a:rPr lang="ko-KR" altLang="en-US" sz="1800" dirty="0"/>
              <a:t>외부세계의 관심을 독점해온 이슬람주의 담론 </a:t>
            </a:r>
          </a:p>
          <a:p>
            <a:pPr algn="just"/>
            <a:r>
              <a:rPr lang="en-US" altLang="ko-KR" sz="1800" dirty="0"/>
              <a:t>2) </a:t>
            </a:r>
            <a:r>
              <a:rPr lang="ko-KR" altLang="en-US" sz="1800" dirty="0"/>
              <a:t>세속적이고 </a:t>
            </a:r>
            <a:r>
              <a:rPr lang="ko-KR" altLang="en-US" sz="1800" dirty="0" err="1"/>
              <a:t>테크노크라트적인</a:t>
            </a:r>
            <a:r>
              <a:rPr lang="ko-KR" altLang="en-US" sz="1800" dirty="0"/>
              <a:t> 국가의 담론</a:t>
            </a:r>
          </a:p>
          <a:p>
            <a:pPr lvl="1" algn="just"/>
            <a:r>
              <a:rPr lang="en-US" altLang="ko-KR" sz="1800" dirty="0"/>
              <a:t>- </a:t>
            </a:r>
            <a:r>
              <a:rPr lang="ko-KR" altLang="en-US" sz="1800" dirty="0"/>
              <a:t>아랍세계에서 가장 두드러진 경쟁구도를 형성해온 양자는 이슬람과 대중을 장악하기 위한 오랜 헤게모니 투쟁을 벌여왔다</a:t>
            </a:r>
            <a:r>
              <a:rPr lang="en-US" altLang="ko-KR" sz="1800" dirty="0"/>
              <a:t>. </a:t>
            </a:r>
            <a:endParaRPr lang="ko-KR" altLang="en-US" sz="1800" dirty="0"/>
          </a:p>
          <a:p>
            <a:pPr algn="just"/>
            <a:r>
              <a:rPr lang="en-US" altLang="ko-KR" sz="1800" dirty="0"/>
              <a:t>3) </a:t>
            </a:r>
            <a:r>
              <a:rPr lang="ko-KR" altLang="en-US" sz="1800" dirty="0"/>
              <a:t>느슨하게 결합되어 있는 ‘세속주의 진영’의 담론</a:t>
            </a:r>
          </a:p>
          <a:p>
            <a:pPr lvl="1" algn="just"/>
            <a:r>
              <a:rPr lang="en-US" altLang="ko-KR" sz="1800" dirty="0"/>
              <a:t>-</a:t>
            </a:r>
            <a:r>
              <a:rPr lang="en-US" altLang="ko-KR" sz="1800" dirty="0" smtClean="0"/>
              <a:t> </a:t>
            </a:r>
            <a:r>
              <a:rPr lang="ko-KR" altLang="en-US" sz="1800" dirty="0" err="1"/>
              <a:t>갈리운은</a:t>
            </a:r>
            <a:r>
              <a:rPr lang="ko-KR" altLang="en-US" sz="1800" dirty="0"/>
              <a:t> 이 집단을 느슨하고 불안정하게 결합되어 있는 지식인 집단</a:t>
            </a:r>
            <a:r>
              <a:rPr lang="en-US" altLang="ko-KR" sz="1800" dirty="0"/>
              <a:t>, </a:t>
            </a:r>
            <a:r>
              <a:rPr lang="ko-KR" altLang="en-US" sz="1800" dirty="0"/>
              <a:t>정당</a:t>
            </a:r>
            <a:r>
              <a:rPr lang="en-US" altLang="ko-KR" sz="1800" dirty="0"/>
              <a:t>, </a:t>
            </a:r>
            <a:r>
              <a:rPr lang="ko-KR" altLang="en-US" sz="1800" dirty="0"/>
              <a:t>단체</a:t>
            </a:r>
            <a:r>
              <a:rPr lang="en-US" altLang="ko-KR" sz="1800" dirty="0"/>
              <a:t>, </a:t>
            </a:r>
            <a:r>
              <a:rPr lang="ko-KR" altLang="en-US" sz="1800" dirty="0"/>
              <a:t>좌파 사상가들로 정의한다</a:t>
            </a:r>
            <a:r>
              <a:rPr lang="en-US" altLang="ko-KR" sz="1800" dirty="0"/>
              <a:t>. </a:t>
            </a:r>
            <a:r>
              <a:rPr lang="ko-KR" altLang="en-US" sz="1800" dirty="0"/>
              <a:t>이 진영은 이슬람주의자들과 달리 강력한 사상적 전통도 대중적인 인지도도 갖추지 못한 것으로 평가한다</a:t>
            </a:r>
            <a:r>
              <a:rPr lang="en-US" altLang="ko-KR" sz="1800" dirty="0"/>
              <a:t>. </a:t>
            </a:r>
            <a:r>
              <a:rPr lang="ko-KR" altLang="en-US" sz="1800" dirty="0"/>
              <a:t>이러한 결함으로 인해 </a:t>
            </a:r>
            <a:r>
              <a:rPr lang="ko-KR" altLang="en-US" sz="1800" dirty="0" err="1"/>
              <a:t>깊이있는</a:t>
            </a:r>
            <a:r>
              <a:rPr lang="ko-KR" altLang="en-US" sz="1800" dirty="0"/>
              <a:t> 사상이나 효과적인 정치 전략을 산출하지 못해왔다는 것이다</a:t>
            </a:r>
            <a:r>
              <a:rPr lang="en-US" altLang="ko-KR" sz="1800" dirty="0"/>
              <a:t>. </a:t>
            </a:r>
            <a:r>
              <a:rPr lang="ko-KR" altLang="en-US" sz="1800" dirty="0"/>
              <a:t>바로 이러한 세속주의 진영의 허약함이 극단적인 이슬람 세력의 부상을 초래했다고 진단한다</a:t>
            </a:r>
            <a:r>
              <a:rPr lang="en-US" altLang="ko-KR" sz="1800" dirty="0"/>
              <a:t>.(Abu-Rabi‘, 1996: 262)</a:t>
            </a:r>
            <a:endParaRPr lang="ko-KR" altLang="en-US" sz="1800" dirty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496965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36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76672"/>
            <a:ext cx="7772400" cy="431378"/>
          </a:xfrm>
        </p:spPr>
        <p:txBody>
          <a:bodyPr/>
          <a:lstStyle/>
          <a:p>
            <a:pPr lvl="0"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2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아랍민족주의</a:t>
            </a:r>
            <a:r>
              <a:rPr lang="ko-KR" altLang="en-US" sz="3200" dirty="0"/>
              <a:t/>
            </a:r>
            <a:br>
              <a:rPr lang="ko-KR" altLang="en-US" sz="3200" dirty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640960" cy="5328468"/>
          </a:xfrm>
        </p:spPr>
        <p:txBody>
          <a:bodyPr rtlCol="0"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altLang="ko-KR" sz="1800" dirty="0" smtClean="0"/>
              <a:t> </a:t>
            </a:r>
            <a:r>
              <a:rPr lang="ko-KR" altLang="en-US" sz="1800" dirty="0"/>
              <a:t>예전에 </a:t>
            </a:r>
            <a:r>
              <a:rPr lang="ko-KR" altLang="en-US" sz="1800" dirty="0" err="1"/>
              <a:t>아랍세계하면</a:t>
            </a:r>
            <a:r>
              <a:rPr lang="ko-KR" altLang="en-US" sz="1800" dirty="0"/>
              <a:t> 아랍민족주의와 이를 대표하는 인물인 </a:t>
            </a:r>
            <a:r>
              <a:rPr lang="ko-KR" altLang="en-US" sz="1800" dirty="0" err="1"/>
              <a:t>나세르를</a:t>
            </a:r>
            <a:r>
              <a:rPr lang="ko-KR" altLang="en-US" sz="1800" dirty="0"/>
              <a:t> 떠올렸던 적이 있다</a:t>
            </a:r>
            <a:r>
              <a:rPr lang="en-US" altLang="ko-KR" sz="1800" dirty="0"/>
              <a:t>. </a:t>
            </a:r>
            <a:r>
              <a:rPr lang="ko-KR" altLang="en-US" sz="1800" dirty="0"/>
              <a:t>냉전의 최전선에 있었던 한국에서야 아랍민족주의가 부정적인 이미지를 가졌지만 당시 제</a:t>
            </a:r>
            <a:r>
              <a:rPr lang="en-US" altLang="ko-KR" sz="1800" dirty="0"/>
              <a:t>3</a:t>
            </a:r>
            <a:r>
              <a:rPr lang="ko-KR" altLang="en-US" sz="1800" dirty="0"/>
              <a:t>세계의 많은 국가들에서는 희망이자 자존심을 의미했다</a:t>
            </a:r>
            <a:r>
              <a:rPr lang="en-US" altLang="ko-KR" sz="1800" dirty="0"/>
              <a:t>. </a:t>
            </a:r>
            <a:r>
              <a:rPr lang="ko-KR" altLang="en-US" sz="1800" dirty="0"/>
              <a:t>쿠바의 </a:t>
            </a:r>
            <a:r>
              <a:rPr lang="ko-KR" altLang="en-US" sz="1800" dirty="0" err="1"/>
              <a:t>카스트로와</a:t>
            </a:r>
            <a:r>
              <a:rPr lang="ko-KR" altLang="en-US" sz="1800" dirty="0"/>
              <a:t> 체 게바라</a:t>
            </a:r>
            <a:r>
              <a:rPr lang="en-US" altLang="ko-KR" sz="1800" dirty="0"/>
              <a:t>, </a:t>
            </a:r>
            <a:r>
              <a:rPr lang="ko-KR" altLang="en-US" sz="1800" dirty="0"/>
              <a:t>인도의 네루와 동시대 인물로서 </a:t>
            </a:r>
            <a:r>
              <a:rPr lang="ko-KR" altLang="en-US" sz="1800" dirty="0" err="1"/>
              <a:t>나세르는</a:t>
            </a:r>
            <a:r>
              <a:rPr lang="ko-KR" altLang="en-US" sz="1800" dirty="0"/>
              <a:t> 영국</a:t>
            </a:r>
            <a:r>
              <a:rPr lang="en-US" altLang="ko-KR" sz="1800" dirty="0"/>
              <a:t>, </a:t>
            </a:r>
            <a:r>
              <a:rPr lang="ko-KR" altLang="en-US" sz="1800" dirty="0"/>
              <a:t>프랑스 등 서구 제국주의 세력에 대한 저항의 아이콘이었다</a:t>
            </a:r>
            <a:r>
              <a:rPr lang="en-US" altLang="ko-KR" sz="1800" dirty="0"/>
              <a:t>. </a:t>
            </a:r>
            <a:r>
              <a:rPr lang="ko-KR" altLang="en-US" sz="1800" dirty="0"/>
              <a:t>그리고 이 저항의 전통은 프랑스에 이어 미국에 </a:t>
            </a:r>
            <a:r>
              <a:rPr lang="ko-KR" altLang="en-US" sz="1800" dirty="0" err="1"/>
              <a:t>맞장뜨는</a:t>
            </a:r>
            <a:r>
              <a:rPr lang="ko-KR" altLang="en-US" sz="1800" dirty="0"/>
              <a:t> </a:t>
            </a:r>
            <a:r>
              <a:rPr lang="ko-KR" altLang="en-US" sz="1800" dirty="0" err="1"/>
              <a:t>호치민으로</a:t>
            </a:r>
            <a:r>
              <a:rPr lang="ko-KR" altLang="en-US" sz="1800" dirty="0"/>
              <a:t> 이어진다</a:t>
            </a:r>
            <a:r>
              <a:rPr lang="en-US" altLang="ko-KR" sz="1800" dirty="0"/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ko-KR" altLang="en-US" sz="1800" dirty="0" smtClean="0"/>
              <a:t>아랍세계에서 </a:t>
            </a:r>
            <a:r>
              <a:rPr lang="ko-KR" altLang="en-US" sz="1800" dirty="0"/>
              <a:t>좌파의 주역은 </a:t>
            </a:r>
            <a:r>
              <a:rPr lang="ko-KR" altLang="en-US" sz="1800" dirty="0" err="1"/>
              <a:t>맑스주의가</a:t>
            </a:r>
            <a:r>
              <a:rPr lang="ko-KR" altLang="en-US" sz="1800" dirty="0"/>
              <a:t> 아니라 사회주의적 성격을 띤 아랍 민족주의였다</a:t>
            </a:r>
            <a:r>
              <a:rPr lang="en-US" altLang="ko-KR" sz="1800" dirty="0"/>
              <a:t>. 1958</a:t>
            </a:r>
            <a:r>
              <a:rPr lang="ko-KR" altLang="en-US" sz="1800" dirty="0"/>
              <a:t>년 이라크에서 쿠데타로 군주제를 종식시킨 후 사회주의적 개혁을 시도했던 </a:t>
            </a:r>
            <a:r>
              <a:rPr lang="ko-KR" altLang="en-US" sz="1800" dirty="0" err="1"/>
              <a:t>압달</a:t>
            </a:r>
            <a:r>
              <a:rPr lang="ko-KR" altLang="en-US" sz="1800" dirty="0"/>
              <a:t> </a:t>
            </a:r>
            <a:r>
              <a:rPr lang="ko-KR" altLang="en-US" sz="1800" dirty="0" err="1"/>
              <a:t>카림</a:t>
            </a:r>
            <a:r>
              <a:rPr lang="ko-KR" altLang="en-US" sz="1800" dirty="0"/>
              <a:t> </a:t>
            </a:r>
            <a:r>
              <a:rPr lang="ko-KR" altLang="en-US" sz="1800" dirty="0" err="1"/>
              <a:t>카심</a:t>
            </a:r>
            <a:r>
              <a:rPr lang="en-US" altLang="ko-KR" sz="1800" dirty="0"/>
              <a:t>(</a:t>
            </a:r>
            <a:r>
              <a:rPr lang="en-US" altLang="ko-KR" sz="1800" dirty="0" err="1"/>
              <a:t>Abd</a:t>
            </a:r>
            <a:r>
              <a:rPr lang="en-US" altLang="ko-KR" sz="1800" dirty="0"/>
              <a:t> al-Karim </a:t>
            </a:r>
            <a:r>
              <a:rPr lang="en-US" altLang="ko-KR" sz="1800" dirty="0" err="1"/>
              <a:t>Qasim</a:t>
            </a:r>
            <a:r>
              <a:rPr lang="en-US" altLang="ko-KR" sz="1800" dirty="0"/>
              <a:t>, 1914-1963)</a:t>
            </a:r>
            <a:r>
              <a:rPr lang="ko-KR" altLang="en-US" sz="1800" dirty="0"/>
              <a:t>의 사회주의 정권</a:t>
            </a:r>
            <a:r>
              <a:rPr lang="en-US" altLang="ko-KR" sz="1800" dirty="0"/>
              <a:t>(1958-1963</a:t>
            </a:r>
            <a:r>
              <a:rPr lang="ko-KR" altLang="en-US" sz="1800" dirty="0"/>
              <a:t>년</a:t>
            </a:r>
            <a:r>
              <a:rPr lang="en-US" altLang="ko-KR" sz="1800" dirty="0"/>
              <a:t>) </a:t>
            </a:r>
            <a:r>
              <a:rPr lang="ko-KR" altLang="en-US" sz="1800" dirty="0"/>
              <a:t>정도를 제외하면 급진적인 좌파는 정치적으로 큰 성공을 거두지 못했다</a:t>
            </a:r>
            <a:r>
              <a:rPr lang="en-US" altLang="ko-KR" sz="1800" dirty="0"/>
              <a:t>. </a:t>
            </a:r>
            <a:r>
              <a:rPr lang="ko-KR" altLang="en-US" sz="1800" dirty="0"/>
              <a:t>다만 노동운동의 한 부분으로 명맥을 유지해왔다고 할 수 있다</a:t>
            </a:r>
            <a:r>
              <a:rPr lang="en-US" altLang="ko-KR" sz="1800" dirty="0"/>
              <a:t>. 1</a:t>
            </a:r>
            <a:r>
              <a:rPr lang="ko-KR" altLang="en-US" sz="1800" dirty="0"/>
              <a:t>차 대전 및 러시아 혁명 직후에 이집트를 중심으로 </a:t>
            </a:r>
            <a:r>
              <a:rPr lang="ko-KR" altLang="en-US" sz="1800" dirty="0" err="1"/>
              <a:t>맑스주의가</a:t>
            </a:r>
            <a:r>
              <a:rPr lang="ko-KR" altLang="en-US" sz="1800" dirty="0"/>
              <a:t> 도입되고 공산당이 창설되는 등 일찍이 급진적인 좌파가 등장하였다</a:t>
            </a:r>
            <a:r>
              <a:rPr lang="en-US" altLang="ko-KR" sz="1800" dirty="0"/>
              <a:t>. </a:t>
            </a:r>
            <a:r>
              <a:rPr lang="ko-KR" altLang="en-US" sz="1800" dirty="0"/>
              <a:t>그렇지만 식민지배의 상황에서 </a:t>
            </a:r>
            <a:r>
              <a:rPr lang="ko-KR" altLang="en-US" sz="1800" dirty="0" err="1"/>
              <a:t>맑스주의는</a:t>
            </a:r>
            <a:r>
              <a:rPr lang="ko-KR" altLang="en-US" sz="1800" dirty="0"/>
              <a:t> 민족주의와 결합하여 알제리의 북아프리카의 별</a:t>
            </a:r>
            <a:r>
              <a:rPr lang="en-US" altLang="ko-KR" sz="1800" dirty="0"/>
              <a:t>(</a:t>
            </a:r>
            <a:r>
              <a:rPr lang="en-US" altLang="ko-KR" sz="1800" dirty="0" err="1"/>
              <a:t>l’Etoile</a:t>
            </a:r>
            <a:r>
              <a:rPr lang="en-US" altLang="ko-KR" sz="1800" dirty="0"/>
              <a:t> de </a:t>
            </a:r>
            <a:r>
              <a:rPr lang="en-US" altLang="ko-KR" sz="1800" dirty="0" err="1"/>
              <a:t>l’Afrique</a:t>
            </a:r>
            <a:r>
              <a:rPr lang="en-US" altLang="ko-KR" sz="1800" dirty="0"/>
              <a:t> du Nord)’</a:t>
            </a:r>
            <a:r>
              <a:rPr lang="ko-KR" altLang="en-US" sz="1800" dirty="0"/>
              <a:t>과 같은 혁명적인 민족주의 노선을 띠게 된다</a:t>
            </a:r>
            <a:r>
              <a:rPr lang="en-US" altLang="ko-KR" sz="1800" dirty="0"/>
              <a:t>. </a:t>
            </a:r>
            <a:r>
              <a:rPr lang="ko-KR" altLang="en-US" sz="1800" dirty="0"/>
              <a:t>결국 </a:t>
            </a:r>
            <a:r>
              <a:rPr lang="en-US" altLang="ko-KR" sz="1800" dirty="0"/>
              <a:t>20</a:t>
            </a:r>
            <a:r>
              <a:rPr lang="ko-KR" altLang="en-US" sz="1800" dirty="0"/>
              <a:t>세기 후반 정치적 성공을 거둔 것은 이집트</a:t>
            </a:r>
            <a:r>
              <a:rPr lang="en-US" altLang="ko-KR" sz="1800" dirty="0"/>
              <a:t>, </a:t>
            </a:r>
            <a:r>
              <a:rPr lang="ko-KR" altLang="en-US" sz="1800" dirty="0"/>
              <a:t>이라크</a:t>
            </a:r>
            <a:r>
              <a:rPr lang="en-US" altLang="ko-KR" sz="1800" dirty="0"/>
              <a:t>, </a:t>
            </a:r>
            <a:r>
              <a:rPr lang="ko-KR" altLang="en-US" sz="1800" dirty="0"/>
              <a:t>시리아</a:t>
            </a:r>
            <a:r>
              <a:rPr lang="en-US" altLang="ko-KR" sz="1800" dirty="0"/>
              <a:t>, </a:t>
            </a:r>
            <a:r>
              <a:rPr lang="ko-KR" altLang="en-US" sz="1800" dirty="0"/>
              <a:t>리비아 등에서 권력을 장악한 아랍 민족주의였다</a:t>
            </a:r>
            <a:r>
              <a:rPr lang="en-US" altLang="ko-KR" sz="1800" dirty="0" smtClean="0"/>
              <a:t>.</a:t>
            </a:r>
            <a:endParaRPr lang="en-US" altLang="ko-KR" sz="18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ko-KR" altLang="en-US" sz="1800" dirty="0" smtClean="0"/>
              <a:t>주요 </a:t>
            </a:r>
            <a:r>
              <a:rPr lang="ko-KR" altLang="en-US" sz="1800" dirty="0"/>
              <a:t>인물</a:t>
            </a:r>
            <a:r>
              <a:rPr lang="en-US" altLang="ko-KR" sz="1800" dirty="0"/>
              <a:t>: </a:t>
            </a:r>
            <a:r>
              <a:rPr lang="ko-KR" altLang="en-US" sz="1800" dirty="0"/>
              <a:t>모두 시리아 태생인 자키 알 </a:t>
            </a:r>
            <a:r>
              <a:rPr lang="ko-KR" altLang="en-US" sz="1800" dirty="0" err="1"/>
              <a:t>아르수지</a:t>
            </a:r>
            <a:r>
              <a:rPr lang="en-US" altLang="ko-KR" sz="1800" dirty="0"/>
              <a:t>(Z. Al-</a:t>
            </a:r>
            <a:r>
              <a:rPr lang="en-US" altLang="ko-KR" sz="1800" dirty="0" err="1"/>
              <a:t>Arsouzi</a:t>
            </a:r>
            <a:r>
              <a:rPr lang="en-US" altLang="ko-KR" sz="1800" dirty="0"/>
              <a:t>, 1899-1968), </a:t>
            </a:r>
            <a:r>
              <a:rPr lang="ko-KR" altLang="en-US" sz="1800" dirty="0" err="1"/>
              <a:t>미셸</a:t>
            </a:r>
            <a:r>
              <a:rPr lang="ko-KR" altLang="en-US" sz="1800" dirty="0"/>
              <a:t> 아플락</a:t>
            </a:r>
            <a:r>
              <a:rPr lang="en-US" altLang="ko-KR" sz="1800" dirty="0"/>
              <a:t>(M. </a:t>
            </a:r>
            <a:r>
              <a:rPr lang="en-US" altLang="ko-KR" sz="1800" dirty="0" err="1"/>
              <a:t>Aflaq</a:t>
            </a:r>
            <a:r>
              <a:rPr lang="en-US" altLang="ko-KR" sz="1800" dirty="0"/>
              <a:t>, 1910-1989), </a:t>
            </a:r>
            <a:r>
              <a:rPr lang="ko-KR" altLang="en-US" sz="1800" dirty="0"/>
              <a:t>살라 </a:t>
            </a:r>
            <a:r>
              <a:rPr lang="ko-KR" altLang="en-US" sz="1800" dirty="0" err="1"/>
              <a:t>알딘</a:t>
            </a:r>
            <a:r>
              <a:rPr lang="ko-KR" altLang="en-US" sz="1800" dirty="0"/>
              <a:t> 알 </a:t>
            </a:r>
            <a:r>
              <a:rPr lang="ko-KR" altLang="en-US" sz="1800" dirty="0" err="1"/>
              <a:t>비타르</a:t>
            </a:r>
            <a:r>
              <a:rPr lang="en-US" altLang="ko-KR" sz="1800" dirty="0"/>
              <a:t>(S. A. Al-</a:t>
            </a:r>
            <a:r>
              <a:rPr lang="en-US" altLang="ko-KR" sz="1800" dirty="0" err="1"/>
              <a:t>Bitar</a:t>
            </a:r>
            <a:r>
              <a:rPr lang="en-US" altLang="ko-KR" sz="1800" dirty="0"/>
              <a:t>, 1912-1980) </a:t>
            </a:r>
            <a:r>
              <a:rPr lang="ko-KR" altLang="en-US" sz="1800" dirty="0"/>
              <a:t>등 아랍민족주의의 공동 창시자이자 대표적인 이론가들</a:t>
            </a:r>
          </a:p>
          <a:p>
            <a:pPr algn="just">
              <a:defRPr/>
            </a:pPr>
            <a:r>
              <a:rPr lang="ko-KR" altLang="en-US" sz="1800" dirty="0" smtClean="0"/>
              <a:t/>
            </a:r>
            <a:br>
              <a:rPr lang="ko-KR" altLang="en-US" sz="1800" dirty="0" smtClean="0"/>
            </a:br>
            <a:endParaRPr lang="ko-KR" altLang="en-US" sz="1800" dirty="0" smtClean="0"/>
          </a:p>
          <a:p>
            <a:pPr algn="just">
              <a:defRPr/>
            </a:pPr>
            <a:r>
              <a:rPr lang="ko-KR" altLang="en-US" sz="1800" dirty="0" smtClean="0"/>
              <a:t/>
            </a:r>
            <a:br>
              <a:rPr lang="ko-KR" altLang="en-US" sz="1800" dirty="0" smtClean="0"/>
            </a:br>
            <a:endParaRPr lang="ko-KR" altLang="en-US" sz="18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606835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37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476672"/>
            <a:ext cx="7772400" cy="431378"/>
          </a:xfrm>
        </p:spPr>
        <p:txBody>
          <a:bodyPr/>
          <a:lstStyle/>
          <a:p>
            <a:pPr lvl="0"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2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아랍민족주의</a:t>
            </a:r>
            <a:r>
              <a:rPr lang="ko-KR" altLang="en-US" sz="3200" dirty="0"/>
              <a:t/>
            </a:r>
            <a:br>
              <a:rPr lang="ko-KR" altLang="en-US" sz="3200" dirty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640960" cy="5328468"/>
          </a:xfrm>
        </p:spPr>
        <p:txBody>
          <a:bodyPr rtlCol="0">
            <a:noAutofit/>
          </a:bodyPr>
          <a:lstStyle/>
          <a:p>
            <a:pPr algn="just"/>
            <a:r>
              <a:rPr lang="en-US" altLang="ko-KR" sz="2000" dirty="0" smtClean="0"/>
              <a:t>1</a:t>
            </a:r>
            <a:r>
              <a:rPr lang="en-US" altLang="ko-KR" sz="2000" dirty="0"/>
              <a:t>) </a:t>
            </a:r>
            <a:r>
              <a:rPr lang="ko-KR" altLang="en-US" sz="2000" dirty="0"/>
              <a:t>아랍세계의 민족주의에 대한 일반적 인식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ko-KR" sz="2000" dirty="0" smtClean="0"/>
              <a:t> </a:t>
            </a:r>
            <a:r>
              <a:rPr lang="ko-KR" altLang="en-US" sz="2000" dirty="0"/>
              <a:t>아랍민족의 예외적인 결속력</a:t>
            </a:r>
            <a:r>
              <a:rPr lang="en-US" altLang="ko-KR" sz="2000" dirty="0"/>
              <a:t>: </a:t>
            </a:r>
            <a:r>
              <a:rPr lang="ko-KR" altLang="en-US" sz="2000" dirty="0"/>
              <a:t>고대 유목민들의 연대의식 </a:t>
            </a:r>
            <a:r>
              <a:rPr lang="en-US" altLang="ko-KR" sz="2000" dirty="0"/>
              <a:t>'</a:t>
            </a:r>
            <a:r>
              <a:rPr lang="ko-KR" altLang="en-US" sz="2000" dirty="0" err="1"/>
              <a:t>아사비야</a:t>
            </a:r>
            <a:r>
              <a:rPr lang="en-US" altLang="ko-KR" sz="2000" dirty="0"/>
              <a:t>(</a:t>
            </a:r>
            <a:r>
              <a:rPr lang="en-US" altLang="ko-KR" sz="2000" dirty="0" err="1"/>
              <a:t>assabiyya</a:t>
            </a:r>
            <a:r>
              <a:rPr lang="en-US" altLang="ko-KR" sz="2000" dirty="0"/>
              <a:t>)' (</a:t>
            </a:r>
            <a:r>
              <a:rPr lang="ko-KR" altLang="en-US" sz="2000" dirty="0"/>
              <a:t>분열</a:t>
            </a:r>
            <a:r>
              <a:rPr lang="en-US" altLang="ko-KR" sz="2000" dirty="0" smtClean="0"/>
              <a:t>)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민족주의에서 </a:t>
            </a:r>
            <a:r>
              <a:rPr lang="ko-KR" altLang="en-US" sz="2000" dirty="0"/>
              <a:t>이슬람의 큰 비중 </a:t>
            </a:r>
            <a:r>
              <a:rPr lang="en-US" altLang="ko-KR" sz="2000" dirty="0"/>
              <a:t>(# </a:t>
            </a:r>
            <a:r>
              <a:rPr lang="ko-KR" altLang="en-US" sz="2000" dirty="0"/>
              <a:t>종교적 민족주의</a:t>
            </a:r>
            <a:r>
              <a:rPr lang="en-US" altLang="ko-KR" sz="2000" dirty="0"/>
              <a:t>)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반미주의 </a:t>
            </a:r>
            <a:r>
              <a:rPr lang="en-US" altLang="ko-KR" sz="2000" dirty="0"/>
              <a:t>(# </a:t>
            </a:r>
            <a:r>
              <a:rPr lang="ko-KR" altLang="en-US" sz="2000" dirty="0"/>
              <a:t>미국에 대한 인식의 역사</a:t>
            </a:r>
            <a:r>
              <a:rPr lang="en-US" altLang="ko-KR" sz="2000" dirty="0"/>
              <a:t>: </a:t>
            </a:r>
            <a:r>
              <a:rPr lang="ko-KR" altLang="en-US" sz="2000" dirty="0" err="1"/>
              <a:t>해방자</a:t>
            </a:r>
            <a:r>
              <a:rPr lang="en-US" altLang="ko-KR" sz="2000" dirty="0"/>
              <a:t>, </a:t>
            </a:r>
            <a:r>
              <a:rPr lang="ko-KR" altLang="en-US" sz="2000" dirty="0"/>
              <a:t>진보의 상징</a:t>
            </a:r>
            <a:r>
              <a:rPr lang="en-US" altLang="ko-KR" sz="2000" dirty="0"/>
              <a:t>, </a:t>
            </a:r>
            <a:r>
              <a:rPr lang="ko-KR" altLang="en-US" sz="2000" dirty="0"/>
              <a:t>친미정권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친서구의</a:t>
            </a:r>
            <a:r>
              <a:rPr lang="ko-KR" altLang="en-US" sz="2000" dirty="0"/>
              <a:t> 전통</a:t>
            </a:r>
            <a:r>
              <a:rPr lang="en-US" altLang="ko-KR" sz="2000" dirty="0"/>
              <a:t>)</a:t>
            </a:r>
            <a:endParaRPr lang="ko-KR" altLang="en-US" sz="2000" dirty="0"/>
          </a:p>
          <a:p>
            <a:pPr algn="just"/>
            <a:r>
              <a:rPr lang="en-US" altLang="ko-KR" sz="2000" dirty="0" smtClean="0"/>
              <a:t>2</a:t>
            </a:r>
            <a:r>
              <a:rPr lang="en-US" altLang="ko-KR" sz="2000" dirty="0"/>
              <a:t>) </a:t>
            </a:r>
            <a:r>
              <a:rPr lang="ko-KR" altLang="en-US" sz="2000" dirty="0"/>
              <a:t>민족주의의 </a:t>
            </a:r>
            <a:r>
              <a:rPr lang="ko-KR" altLang="en-US" sz="2000" dirty="0" smtClean="0"/>
              <a:t>부상</a:t>
            </a:r>
            <a:endParaRPr lang="en-US" altLang="ko-KR" sz="20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오스만 </a:t>
            </a:r>
            <a:r>
              <a:rPr lang="ko-KR" altLang="en-US" sz="2000" dirty="0"/>
              <a:t>민족주의</a:t>
            </a:r>
            <a:r>
              <a:rPr lang="en-US" altLang="ko-KR" sz="2000" dirty="0"/>
              <a:t>(Ottoman nationalism): </a:t>
            </a:r>
            <a:r>
              <a:rPr lang="ko-KR" altLang="en-US" sz="2000" dirty="0" err="1"/>
              <a:t>오스만인으로서의</a:t>
            </a:r>
            <a:r>
              <a:rPr lang="ko-KR" altLang="en-US" sz="2000" dirty="0"/>
              <a:t> 정체성에 기반한 민족주의 </a:t>
            </a:r>
            <a:r>
              <a:rPr lang="en-US" altLang="ko-KR" sz="2000" dirty="0"/>
              <a:t>(</a:t>
            </a:r>
            <a:r>
              <a:rPr lang="ko-KR" altLang="en-US" sz="2000" dirty="0"/>
              <a:t>근대적인 제국통합 이데올로기</a:t>
            </a:r>
            <a:r>
              <a:rPr lang="en-US" altLang="ko-KR" sz="2000" dirty="0"/>
              <a:t>)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제국에 </a:t>
            </a:r>
            <a:r>
              <a:rPr lang="ko-KR" altLang="en-US" sz="2000" dirty="0"/>
              <a:t>속한 그리스인</a:t>
            </a:r>
            <a:r>
              <a:rPr lang="en-US" altLang="ko-KR" sz="2000" dirty="0"/>
              <a:t>, </a:t>
            </a:r>
            <a:r>
              <a:rPr lang="ko-KR" altLang="en-US" sz="2000" dirty="0"/>
              <a:t>아르메니아인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쿠르드인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아시리아인들의</a:t>
            </a:r>
            <a:r>
              <a:rPr lang="ko-KR" altLang="en-US" sz="2000" dirty="0"/>
              <a:t> 민족주의와 분리독립 </a:t>
            </a:r>
            <a:r>
              <a:rPr lang="en-US" altLang="ko-KR" sz="2000" dirty="0"/>
              <a:t>=&gt; </a:t>
            </a:r>
            <a:r>
              <a:rPr lang="ko-KR" altLang="en-US" sz="2000" dirty="0"/>
              <a:t>오스만 민족주의가 이슬람적인 색채를 띠게 됨 </a:t>
            </a:r>
            <a:r>
              <a:rPr lang="en-US" altLang="ko-KR" sz="2000" dirty="0"/>
              <a:t>(</a:t>
            </a:r>
            <a:r>
              <a:rPr lang="ko-KR" altLang="en-US" sz="2000" dirty="0"/>
              <a:t>가톨릭</a:t>
            </a:r>
            <a:r>
              <a:rPr lang="en-US" altLang="ko-KR" sz="2000" dirty="0"/>
              <a:t>, </a:t>
            </a:r>
            <a:r>
              <a:rPr lang="ko-KR" altLang="en-US" sz="2000" dirty="0"/>
              <a:t>정교 등 기독교 민족들의 이탈</a:t>
            </a:r>
            <a:r>
              <a:rPr lang="en-US" altLang="ko-KR" sz="2000" dirty="0" smtClean="0"/>
              <a:t>)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err="1" smtClean="0"/>
              <a:t>투르크</a:t>
            </a:r>
            <a:r>
              <a:rPr lang="ko-KR" altLang="en-US" sz="2000" dirty="0" smtClean="0"/>
              <a:t> </a:t>
            </a:r>
            <a:r>
              <a:rPr lang="ko-KR" altLang="en-US" sz="2000" dirty="0"/>
              <a:t>민족주의</a:t>
            </a:r>
            <a:r>
              <a:rPr lang="en-US" altLang="ko-KR" sz="2000" dirty="0"/>
              <a:t>(Turkish nationalism): </a:t>
            </a:r>
            <a:r>
              <a:rPr lang="ko-KR" altLang="en-US" sz="2000" dirty="0" err="1"/>
              <a:t>범투르크주의</a:t>
            </a:r>
            <a:r>
              <a:rPr lang="en-US" altLang="ko-KR" sz="2000" dirty="0"/>
              <a:t>(Pan-</a:t>
            </a:r>
            <a:r>
              <a:rPr lang="en-US" altLang="ko-KR" sz="2000" dirty="0" err="1"/>
              <a:t>touranism</a:t>
            </a:r>
            <a:r>
              <a:rPr lang="en-US" altLang="ko-KR" sz="2000" dirty="0"/>
              <a:t>), </a:t>
            </a:r>
            <a:r>
              <a:rPr lang="ko-KR" altLang="en-US" sz="2000" dirty="0"/>
              <a:t>즉 ‘러시아 제국과 오스만 제국에 사는 </a:t>
            </a:r>
            <a:r>
              <a:rPr lang="ko-KR" altLang="en-US" sz="2000" dirty="0" err="1"/>
              <a:t>투르크인들의</a:t>
            </a:r>
            <a:r>
              <a:rPr lang="ko-KR" altLang="en-US" sz="2000" dirty="0"/>
              <a:t> 연합’이라는 전망 </a:t>
            </a:r>
            <a:r>
              <a:rPr lang="en-US" altLang="ko-KR" sz="2000" dirty="0"/>
              <a:t>(</a:t>
            </a:r>
            <a:r>
              <a:rPr lang="ko-KR" altLang="en-US" sz="2000" dirty="0"/>
              <a:t>소련의 해체 이후 부활</a:t>
            </a:r>
            <a:r>
              <a:rPr lang="en-US" altLang="ko-KR" sz="2000" dirty="0"/>
              <a:t>, </a:t>
            </a:r>
            <a:r>
              <a:rPr lang="ko-KR" altLang="en-US" sz="2000" dirty="0"/>
              <a:t>중동정세가 더욱 복잡해짐</a:t>
            </a:r>
            <a:r>
              <a:rPr lang="en-US" altLang="ko-KR" sz="2000" dirty="0"/>
              <a:t>)</a:t>
            </a:r>
            <a:endParaRPr lang="ko-KR" altLang="en-US" sz="2000" dirty="0"/>
          </a:p>
          <a:p>
            <a:pPr algn="just"/>
            <a:r>
              <a:rPr lang="en-US" altLang="ko-KR" sz="2000" dirty="0" smtClean="0"/>
              <a:t>    =&gt; </a:t>
            </a:r>
            <a:r>
              <a:rPr lang="ko-KR" altLang="en-US" sz="2000" dirty="0"/>
              <a:t>이집트</a:t>
            </a:r>
            <a:r>
              <a:rPr lang="en-US" altLang="ko-KR" sz="2000" dirty="0"/>
              <a:t>, </a:t>
            </a:r>
            <a:r>
              <a:rPr lang="ko-KR" altLang="en-US" sz="2000" dirty="0"/>
              <a:t>시리아</a:t>
            </a:r>
            <a:r>
              <a:rPr lang="en-US" altLang="ko-KR" sz="2000" dirty="0"/>
              <a:t>, </a:t>
            </a:r>
            <a:r>
              <a:rPr lang="ko-KR" altLang="en-US" sz="2000" dirty="0"/>
              <a:t>이라크</a:t>
            </a:r>
            <a:r>
              <a:rPr lang="en-US" altLang="ko-KR" sz="2000" dirty="0"/>
              <a:t>(</a:t>
            </a:r>
            <a:r>
              <a:rPr lang="ko-KR" altLang="en-US" sz="2000" dirty="0"/>
              <a:t>이후 아랍통합의 주축</a:t>
            </a:r>
            <a:r>
              <a:rPr lang="en-US" altLang="ko-KR" sz="2000" dirty="0"/>
              <a:t>, </a:t>
            </a:r>
            <a:r>
              <a:rPr lang="ko-KR" altLang="en-US" sz="2000" dirty="0"/>
              <a:t>친서방화</a:t>
            </a:r>
            <a:r>
              <a:rPr lang="en-US" altLang="ko-KR" sz="2000" dirty="0"/>
              <a:t>) </a:t>
            </a:r>
            <a:r>
              <a:rPr lang="ko-KR" altLang="en-US" sz="2000" dirty="0"/>
              <a:t>등지에서 아랍인들의 민족주의 초래</a:t>
            </a:r>
          </a:p>
          <a:p>
            <a:pPr algn="just">
              <a:defRPr/>
            </a:pPr>
            <a:endParaRPr lang="ko-KR" altLang="en-US" sz="1800" dirty="0" smtClean="0"/>
          </a:p>
          <a:p>
            <a:pPr algn="just">
              <a:defRPr/>
            </a:pPr>
            <a:r>
              <a:rPr lang="ko-KR" altLang="en-US" sz="1800" dirty="0" smtClean="0"/>
              <a:t/>
            </a:r>
            <a:br>
              <a:rPr lang="ko-KR" altLang="en-US" sz="1800" dirty="0" smtClean="0"/>
            </a:br>
            <a:endParaRPr lang="ko-KR" altLang="en-US" sz="18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675039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15089-237F-4E02-BE4A-1F401AA37E24}" type="slidenum">
              <a:rPr lang="ko-KR" altLang="en-US"/>
              <a:pPr>
                <a:defRPr/>
              </a:pPr>
              <a:t>38</a:t>
            </a:fld>
            <a:endParaRPr lang="ko-KR" altLang="en-US"/>
          </a:p>
        </p:txBody>
      </p:sp>
      <p:sp>
        <p:nvSpPr>
          <p:cNvPr id="4099" name="제목 1"/>
          <p:cNvSpPr>
            <a:spLocks noGrp="1"/>
          </p:cNvSpPr>
          <p:nvPr>
            <p:ph type="ctrTitle"/>
          </p:nvPr>
        </p:nvSpPr>
        <p:spPr>
          <a:xfrm>
            <a:off x="684213" y="620688"/>
            <a:ext cx="7772400" cy="576064"/>
          </a:xfrm>
        </p:spPr>
        <p:txBody>
          <a:bodyPr/>
          <a:lstStyle/>
          <a:p>
            <a:pPr lvl="0"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2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아랍민족주의</a:t>
            </a:r>
            <a:r>
              <a:rPr lang="ko-KR" altLang="en-US" sz="3200" dirty="0"/>
              <a:t/>
            </a:r>
            <a:br>
              <a:rPr lang="ko-KR" altLang="en-US" sz="3200" dirty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640960" cy="4752404"/>
          </a:xfrm>
        </p:spPr>
        <p:txBody>
          <a:bodyPr rtlCol="0">
            <a:noAutofit/>
          </a:bodyPr>
          <a:lstStyle/>
          <a:p>
            <a:pPr algn="just"/>
            <a:r>
              <a:rPr lang="en-US" altLang="ko-KR" sz="2000" dirty="0"/>
              <a:t>3</a:t>
            </a:r>
            <a:r>
              <a:rPr lang="en-US" altLang="ko-KR" sz="2000" dirty="0" smtClean="0"/>
              <a:t>) </a:t>
            </a:r>
            <a:r>
              <a:rPr lang="ko-KR" altLang="en-US" sz="2000" dirty="0"/>
              <a:t>독립 이후 짧았던 아랍 통합의 꿈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식민지 </a:t>
            </a:r>
            <a:r>
              <a:rPr lang="ko-KR" altLang="en-US" sz="2000" dirty="0"/>
              <a:t>해방과 아랍세계 통합의 열망 </a:t>
            </a:r>
            <a:r>
              <a:rPr lang="en-US" altLang="ko-KR" sz="2000" dirty="0"/>
              <a:t>(</a:t>
            </a:r>
            <a:r>
              <a:rPr lang="ko-KR" altLang="en-US" sz="2000" dirty="0"/>
              <a:t>제국의 복원</a:t>
            </a:r>
            <a:r>
              <a:rPr lang="en-US" altLang="ko-KR" sz="2000" dirty="0"/>
              <a:t>, </a:t>
            </a:r>
            <a:r>
              <a:rPr lang="ko-KR" altLang="en-US" sz="2000" dirty="0"/>
              <a:t>적어도 아랍민족이라도</a:t>
            </a:r>
            <a:r>
              <a:rPr lang="en-US" altLang="ko-KR" sz="2000" dirty="0" smtClean="0"/>
              <a:t>)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아랍민족주의</a:t>
            </a:r>
            <a:r>
              <a:rPr lang="en-US" altLang="ko-KR" sz="2000" dirty="0"/>
              <a:t>: </a:t>
            </a:r>
            <a:r>
              <a:rPr lang="ko-KR" altLang="en-US" sz="2000" dirty="0"/>
              <a:t>이집트의 </a:t>
            </a:r>
            <a:r>
              <a:rPr lang="ko-KR" altLang="en-US" sz="2000" dirty="0" err="1"/>
              <a:t>나세르주의와</a:t>
            </a:r>
            <a:r>
              <a:rPr lang="ko-KR" altLang="en-US" sz="2000" dirty="0"/>
              <a:t> 이라크</a:t>
            </a:r>
            <a:r>
              <a:rPr lang="en-US" altLang="ko-KR" sz="2000" dirty="0"/>
              <a:t>, </a:t>
            </a:r>
            <a:r>
              <a:rPr lang="ko-KR" altLang="en-US" sz="2000" dirty="0"/>
              <a:t>시리아의 </a:t>
            </a:r>
            <a:r>
              <a:rPr lang="ko-KR" altLang="en-US" sz="2000" dirty="0" err="1" smtClean="0"/>
              <a:t>바트주의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이념</a:t>
            </a:r>
            <a:r>
              <a:rPr lang="en-US" altLang="ko-KR" sz="2000" dirty="0"/>
              <a:t>: </a:t>
            </a:r>
            <a:r>
              <a:rPr lang="ko-KR" altLang="en-US" sz="2000" dirty="0"/>
              <a:t>사회혁명</a:t>
            </a:r>
            <a:r>
              <a:rPr lang="en-US" altLang="ko-KR" sz="2000" dirty="0"/>
              <a:t>, </a:t>
            </a:r>
            <a:r>
              <a:rPr lang="ko-KR" altLang="en-US" sz="2000" dirty="0"/>
              <a:t>반제혁명을 통한 미래의 건설 </a:t>
            </a:r>
            <a:r>
              <a:rPr lang="en-US" altLang="ko-KR" sz="2000" dirty="0"/>
              <a:t>(</a:t>
            </a:r>
            <a:r>
              <a:rPr lang="ko-KR" altLang="en-US" sz="2000" dirty="0" err="1"/>
              <a:t>아랍식</a:t>
            </a:r>
            <a:r>
              <a:rPr lang="ko-KR" altLang="en-US" sz="2000" dirty="0"/>
              <a:t> 사회주의</a:t>
            </a:r>
            <a:r>
              <a:rPr lang="en-US" altLang="ko-KR" sz="2000" dirty="0"/>
              <a:t>: </a:t>
            </a:r>
            <a:r>
              <a:rPr lang="ko-KR" altLang="en-US" sz="2000" dirty="0"/>
              <a:t>자주관리</a:t>
            </a:r>
            <a:r>
              <a:rPr lang="en-US" altLang="ko-KR" sz="2000" dirty="0"/>
              <a:t>, </a:t>
            </a:r>
            <a:r>
              <a:rPr lang="ko-KR" altLang="en-US" sz="2000" dirty="0"/>
              <a:t>농업협동조합</a:t>
            </a:r>
            <a:r>
              <a:rPr lang="en-US" altLang="ko-KR" sz="2000" dirty="0"/>
              <a:t>, </a:t>
            </a:r>
            <a:r>
              <a:rPr lang="ko-KR" altLang="en-US" sz="2000" dirty="0"/>
              <a:t>시장경제와 소유에 대한 인정</a:t>
            </a:r>
            <a:r>
              <a:rPr lang="en-US" altLang="ko-KR" sz="2000" dirty="0"/>
              <a:t>, </a:t>
            </a:r>
            <a:r>
              <a:rPr lang="ko-KR" altLang="en-US" sz="2000" dirty="0"/>
              <a:t>서구 자본주의와의 관계 유지</a:t>
            </a:r>
            <a:r>
              <a:rPr lang="en-US" altLang="ko-KR" sz="2000" dirty="0"/>
              <a:t>, </a:t>
            </a:r>
            <a:r>
              <a:rPr lang="ko-KR" altLang="en-US" sz="2000" dirty="0"/>
              <a:t>비동맹노선과 결합</a:t>
            </a:r>
            <a:r>
              <a:rPr lang="en-US" altLang="ko-KR" sz="2000" dirty="0" smtClean="0"/>
              <a:t>)</a:t>
            </a:r>
            <a:endParaRPr lang="en-US" altLang="ko-KR" sz="20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ko-KR" sz="2000" dirty="0" smtClean="0"/>
              <a:t>1956</a:t>
            </a:r>
            <a:r>
              <a:rPr lang="ko-KR" altLang="en-US" sz="2000" dirty="0"/>
              <a:t>년 수에즈 전쟁에서 아랍연합군의 </a:t>
            </a:r>
            <a:r>
              <a:rPr lang="ko-KR" altLang="en-US" sz="2000" dirty="0" smtClean="0"/>
              <a:t>승리</a:t>
            </a:r>
            <a:endParaRPr lang="en-US" altLang="ko-KR" sz="20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통일아랍</a:t>
            </a:r>
            <a:r>
              <a:rPr lang="en-US" altLang="ko-KR" sz="2000" dirty="0"/>
              <a:t>(United Arab Republic(UAR), 1958-61)</a:t>
            </a:r>
            <a:r>
              <a:rPr lang="ko-KR" altLang="en-US" sz="2000" dirty="0"/>
              <a:t>의 </a:t>
            </a:r>
            <a:r>
              <a:rPr lang="ko-KR" altLang="en-US" sz="2000" dirty="0" smtClean="0"/>
              <a:t>수립</a:t>
            </a:r>
            <a:endParaRPr lang="en-US" altLang="ko-KR" sz="20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ko-KR" sz="2000" dirty="0" smtClean="0"/>
              <a:t>1967</a:t>
            </a:r>
            <a:r>
              <a:rPr lang="ko-KR" altLang="en-US" sz="2000" dirty="0"/>
              <a:t>년 </a:t>
            </a:r>
            <a:r>
              <a:rPr lang="en-US" altLang="ko-KR" sz="2000" dirty="0"/>
              <a:t>6</a:t>
            </a:r>
            <a:r>
              <a:rPr lang="ko-KR" altLang="en-US" sz="2000" dirty="0"/>
              <a:t>일 전쟁에서의 굴욕적인 패배와 </a:t>
            </a:r>
            <a:r>
              <a:rPr lang="en-US" altLang="ko-KR" sz="2000" dirty="0"/>
              <a:t>1970</a:t>
            </a:r>
            <a:r>
              <a:rPr lang="ko-KR" altLang="en-US" sz="2000" dirty="0"/>
              <a:t>년 </a:t>
            </a:r>
            <a:r>
              <a:rPr lang="ko-KR" altLang="en-US" sz="2000" dirty="0" err="1"/>
              <a:t>나세르의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사망</a:t>
            </a:r>
            <a:endParaRPr lang="en-US" altLang="ko-KR" sz="20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이스라엘과 </a:t>
            </a:r>
            <a:r>
              <a:rPr lang="ko-KR" altLang="en-US" sz="2000" dirty="0"/>
              <a:t>미국의 제국주의</a:t>
            </a:r>
            <a:r>
              <a:rPr lang="en-US" altLang="ko-KR" sz="2000" dirty="0"/>
              <a:t>(</a:t>
            </a:r>
            <a:r>
              <a:rPr lang="ko-KR" altLang="en-US" sz="2000" dirty="0"/>
              <a:t>헤게모니</a:t>
            </a:r>
            <a:r>
              <a:rPr lang="en-US" altLang="ko-KR" sz="2000" dirty="0"/>
              <a:t>), </a:t>
            </a:r>
            <a:r>
              <a:rPr lang="ko-KR" altLang="en-US" sz="2000" dirty="0"/>
              <a:t>아랍세계의 분열</a:t>
            </a:r>
            <a:r>
              <a:rPr lang="en-US" altLang="ko-KR" sz="2000" dirty="0"/>
              <a:t>, </a:t>
            </a:r>
            <a:r>
              <a:rPr lang="ko-KR" altLang="en-US" sz="2000" dirty="0"/>
              <a:t>이슬람주의의 부상</a:t>
            </a:r>
          </a:p>
          <a:p>
            <a:pPr algn="just">
              <a:defRPr/>
            </a:pPr>
            <a:endParaRPr lang="ko-KR" altLang="en-US" sz="1800" dirty="0" smtClean="0"/>
          </a:p>
          <a:p>
            <a:pPr algn="just">
              <a:defRPr/>
            </a:pPr>
            <a:r>
              <a:rPr lang="ko-KR" altLang="en-US" sz="1800" dirty="0" smtClean="0"/>
              <a:t/>
            </a:r>
            <a:br>
              <a:rPr lang="ko-KR" altLang="en-US" sz="1800" dirty="0" smtClean="0"/>
            </a:br>
            <a:endParaRPr lang="ko-KR" altLang="en-US" sz="18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52303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DDD9F-A132-4630-84F1-CE10FF6580C3}" type="slidenum">
              <a:rPr lang="ko-KR" altLang="en-US"/>
              <a:pPr>
                <a:defRPr/>
              </a:pPr>
              <a:t>39</a:t>
            </a:fld>
            <a:endParaRPr lang="ko-KR" altLang="en-US"/>
          </a:p>
        </p:txBody>
      </p:sp>
      <p:sp>
        <p:nvSpPr>
          <p:cNvPr id="24579" name="부제목 2"/>
          <p:cNvSpPr>
            <a:spLocks noGrp="1"/>
          </p:cNvSpPr>
          <p:nvPr>
            <p:ph type="subTitle" idx="1"/>
          </p:nvPr>
        </p:nvSpPr>
        <p:spPr>
          <a:xfrm>
            <a:off x="900113" y="1268413"/>
            <a:ext cx="7416800" cy="4608512"/>
          </a:xfrm>
        </p:spPr>
        <p:txBody>
          <a:bodyPr/>
          <a:lstStyle/>
          <a:p>
            <a:pPr algn="just"/>
            <a:endParaRPr lang="en-US" altLang="ko-KR" sz="2400" smtClean="0">
              <a:solidFill>
                <a:srgbClr val="898989"/>
              </a:solidFill>
              <a:latin typeface="한컴돋움" pitchFamily="18" charset="2"/>
            </a:endParaRPr>
          </a:p>
          <a:p>
            <a:pPr algn="just"/>
            <a:endParaRPr lang="en-US" altLang="ko-KR" sz="2400" smtClean="0">
              <a:solidFill>
                <a:srgbClr val="898989"/>
              </a:solidFill>
              <a:latin typeface="한컴돋움" pitchFamily="18" charset="2"/>
            </a:endParaRPr>
          </a:p>
          <a:p>
            <a:pPr algn="just"/>
            <a:endParaRPr lang="en-US" altLang="ko-KR" sz="2400" smtClean="0">
              <a:solidFill>
                <a:srgbClr val="898989"/>
              </a:solidFill>
              <a:latin typeface="한컴돋움" pitchFamily="18" charset="2"/>
            </a:endParaRPr>
          </a:p>
          <a:p>
            <a:pPr algn="just"/>
            <a:endParaRPr lang="en-US" altLang="ko-KR" sz="2400" smtClean="0">
              <a:solidFill>
                <a:srgbClr val="898989"/>
              </a:solidFill>
              <a:latin typeface="한컴돋움" pitchFamily="18" charset="2"/>
            </a:endParaRPr>
          </a:p>
          <a:p>
            <a:endParaRPr lang="en-US" altLang="ko-KR" sz="2400" smtClean="0">
              <a:solidFill>
                <a:srgbClr val="898989"/>
              </a:solidFill>
              <a:latin typeface="한컴돋움" pitchFamily="18" charset="2"/>
            </a:endParaRPr>
          </a:p>
          <a:p>
            <a:r>
              <a:rPr lang="ko-KR" altLang="en-US" sz="4400" smtClean="0">
                <a:solidFill>
                  <a:srgbClr val="898989"/>
                </a:solidFill>
                <a:latin typeface="한컴돋움" pitchFamily="18" charset="2"/>
              </a:rPr>
              <a:t>감사합니다</a:t>
            </a:r>
            <a:endParaRPr lang="en-US" altLang="ko-KR" sz="4400" smtClean="0">
              <a:solidFill>
                <a:srgbClr val="898989"/>
              </a:solidFill>
              <a:latin typeface="한컴돋움" pitchFamily="18" charset="2"/>
            </a:endParaRPr>
          </a:p>
          <a:p>
            <a:pPr algn="just"/>
            <a:endParaRPr lang="ko-KR" altLang="en-US" sz="2400" smtClean="0">
              <a:solidFill>
                <a:srgbClr val="898989"/>
              </a:solidFill>
              <a:latin typeface="한컴돋움" pitchFamily="18" charset="2"/>
            </a:endParaRPr>
          </a:p>
          <a:p>
            <a:pPr lvl="2" algn="just"/>
            <a:endParaRPr lang="ko-KR" altLang="en-US" sz="2000" smtClean="0">
              <a:solidFill>
                <a:srgbClr val="898989"/>
              </a:solidFill>
              <a:latin typeface="한컴돋움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15697-14C3-4A8C-9304-216A471E0EC7}" type="slidenum">
              <a:rPr lang="ko-KR" altLang="en-US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8195" name="제목 1"/>
          <p:cNvSpPr>
            <a:spLocks noGrp="1"/>
          </p:cNvSpPr>
          <p:nvPr>
            <p:ph type="ctrTitle"/>
          </p:nvPr>
        </p:nvSpPr>
        <p:spPr>
          <a:xfrm>
            <a:off x="611560" y="692150"/>
            <a:ext cx="7916490" cy="936625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/>
              <a:t>2</a:t>
            </a:r>
            <a:r>
              <a:rPr lang="en-US" altLang="ko-KR" sz="3200" dirty="0" smtClean="0"/>
              <a:t>) </a:t>
            </a:r>
            <a:r>
              <a:rPr lang="ko-KR" altLang="en-US" sz="3200" dirty="0"/>
              <a:t>아랍인</a:t>
            </a:r>
            <a:r>
              <a:rPr lang="en-US" altLang="ko-KR" sz="3200" dirty="0"/>
              <a:t>, </a:t>
            </a:r>
            <a:r>
              <a:rPr lang="ko-KR" altLang="en-US" sz="3200" dirty="0" err="1"/>
              <a:t>투르크인</a:t>
            </a:r>
            <a:r>
              <a:rPr lang="en-US" altLang="ko-KR" sz="3200" dirty="0"/>
              <a:t>, </a:t>
            </a:r>
            <a:r>
              <a:rPr lang="ko-KR" altLang="en-US" sz="3200" dirty="0"/>
              <a:t>페르시아인</a:t>
            </a:r>
            <a:br>
              <a:rPr lang="ko-KR" altLang="en-US" sz="3200" dirty="0"/>
            </a:b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ko-KR" altLang="en-US" sz="3200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488832" cy="4536157"/>
          </a:xfrm>
        </p:spPr>
        <p:txBody>
          <a:bodyPr rtlCol="0"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아랍인</a:t>
            </a:r>
            <a:r>
              <a:rPr lang="en-US" altLang="ko-KR" sz="2000" dirty="0"/>
              <a:t>: </a:t>
            </a:r>
            <a:r>
              <a:rPr lang="ko-KR" altLang="en-US" sz="2000" dirty="0"/>
              <a:t>아랍어를 사용하는 사람들을 가리키는 표현으로 초기에는 아라비아 반도에 거주하였고 이슬람 탄생 이후에는 이 종교의 전파와 함께 중동 및 북아프리카 지역으로 거주지역이 확산되어 현재 아랍연맹 가입국의 수가 </a:t>
            </a:r>
            <a:r>
              <a:rPr lang="en-US" altLang="ko-KR" sz="2000" dirty="0"/>
              <a:t>22</a:t>
            </a:r>
            <a:r>
              <a:rPr lang="ko-KR" altLang="en-US" sz="2000" dirty="0"/>
              <a:t>개에 이르고 있다</a:t>
            </a:r>
            <a:r>
              <a:rPr lang="en-US" altLang="ko-KR" sz="2000" dirty="0"/>
              <a:t>.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ko-KR" altLang="en-US" sz="2000" dirty="0" err="1" smtClean="0"/>
              <a:t>투르크인</a:t>
            </a:r>
            <a:r>
              <a:rPr lang="en-US" altLang="ko-KR" sz="2000" dirty="0"/>
              <a:t>: </a:t>
            </a:r>
            <a:r>
              <a:rPr lang="ko-KR" altLang="en-US" sz="2000" dirty="0"/>
              <a:t>중앙아시아에 기원을 둔 종족으로 </a:t>
            </a:r>
            <a:r>
              <a:rPr lang="ko-KR" altLang="en-US" sz="2000" dirty="0" err="1"/>
              <a:t>투르크계</a:t>
            </a:r>
            <a:r>
              <a:rPr lang="ko-KR" altLang="en-US" sz="2000" dirty="0"/>
              <a:t> 언어를 사용하는 종족을 가리키며 현재 터키와 중앙아시아 등지에 분포되어 있다</a:t>
            </a:r>
            <a:r>
              <a:rPr lang="en-US" altLang="ko-KR" sz="2000" dirty="0"/>
              <a:t>.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페르시아인</a:t>
            </a:r>
            <a:r>
              <a:rPr lang="en-US" altLang="ko-KR" sz="2000" dirty="0"/>
              <a:t>: </a:t>
            </a:r>
            <a:r>
              <a:rPr lang="ko-KR" altLang="en-US" sz="2000" dirty="0"/>
              <a:t>아리안족의 일원이며 페르시아어를 사용하는 사람들을 가리킨다</a:t>
            </a:r>
            <a:r>
              <a:rPr lang="en-US" altLang="ko-KR" sz="2000" dirty="0"/>
              <a:t>. </a:t>
            </a:r>
            <a:r>
              <a:rPr lang="ko-KR" altLang="en-US" sz="2000" dirty="0"/>
              <a:t>현재 이란</a:t>
            </a:r>
            <a:r>
              <a:rPr lang="en-US" altLang="ko-KR" sz="2000" dirty="0"/>
              <a:t>, </a:t>
            </a:r>
            <a:r>
              <a:rPr lang="ko-KR" altLang="en-US" sz="2000" dirty="0"/>
              <a:t>아프가니스탄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타지크스탄</a:t>
            </a:r>
            <a:r>
              <a:rPr lang="ko-KR" altLang="en-US" sz="2000" dirty="0"/>
              <a:t> 등에 거주하며 일반적으로 이란인과 동의어로 쓰인다</a:t>
            </a:r>
            <a:r>
              <a:rPr lang="en-US" altLang="ko-KR" sz="2000" dirty="0"/>
              <a:t>. </a:t>
            </a:r>
            <a:r>
              <a:rPr lang="ko-KR" altLang="en-US" sz="2000" dirty="0"/>
              <a:t>종교적으로는 </a:t>
            </a:r>
            <a:r>
              <a:rPr lang="ko-KR" altLang="en-US" sz="2000" dirty="0" err="1"/>
              <a:t>투르크인</a:t>
            </a:r>
            <a:r>
              <a:rPr lang="en-US" altLang="ko-KR" sz="2000" dirty="0"/>
              <a:t>, </a:t>
            </a:r>
            <a:r>
              <a:rPr lang="ko-KR" altLang="en-US" sz="2000" dirty="0"/>
              <a:t>아랍인은 대부분 수니파 </a:t>
            </a:r>
            <a:r>
              <a:rPr lang="ko-KR" altLang="en-US" sz="2000" dirty="0" err="1"/>
              <a:t>무슬림들이고</a:t>
            </a:r>
            <a:r>
              <a:rPr lang="ko-KR" altLang="en-US" sz="2000" dirty="0"/>
              <a:t> 페르시아인은 시아파 </a:t>
            </a:r>
            <a:r>
              <a:rPr lang="ko-KR" altLang="en-US" sz="2000" dirty="0" err="1"/>
              <a:t>무슬림들이다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pPr algn="just">
              <a:buFont typeface="Wingdings" pitchFamily="2" charset="2"/>
              <a:buChar char="Ø"/>
              <a:defRPr/>
            </a:pPr>
            <a:endParaRPr lang="ko-KR" altLang="en-US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9186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CA1EC-9C83-4204-A345-AE4B5FC9B9A1}" type="slidenum">
              <a:rPr lang="ko-KR" altLang="en-US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9219" name="제목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647923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3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아랍세계의 구성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 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7344816" cy="4824065"/>
          </a:xfrm>
        </p:spPr>
        <p:txBody>
          <a:bodyPr rtlCol="0">
            <a:no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ko-KR" altLang="en-US" sz="2200" dirty="0" smtClean="0"/>
              <a:t> 근동</a:t>
            </a:r>
            <a:r>
              <a:rPr lang="en-US" altLang="ko-KR" sz="2200" dirty="0" smtClean="0"/>
              <a:t>(Near East) + </a:t>
            </a:r>
            <a:r>
              <a:rPr lang="ko-KR" altLang="en-US" sz="2200" dirty="0" smtClean="0"/>
              <a:t>중동</a:t>
            </a:r>
            <a:r>
              <a:rPr lang="en-US" altLang="ko-KR" sz="2200" dirty="0" smtClean="0"/>
              <a:t>(Middle East) + </a:t>
            </a:r>
            <a:r>
              <a:rPr lang="ko-KR" altLang="en-US" sz="2200" dirty="0" smtClean="0"/>
              <a:t>북아프리카</a:t>
            </a:r>
            <a:r>
              <a:rPr lang="en-US" altLang="ko-KR" sz="2200" dirty="0" smtClean="0"/>
              <a:t>(North Africa)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200" dirty="0" smtClean="0"/>
              <a:t> </a:t>
            </a:r>
            <a:r>
              <a:rPr lang="ko-KR" altLang="en-US" sz="2200" dirty="0" err="1" smtClean="0"/>
              <a:t>마슈렉</a:t>
            </a:r>
            <a:r>
              <a:rPr lang="en-US" altLang="ko-KR" sz="2200" dirty="0" err="1" smtClean="0"/>
              <a:t>Machrek</a:t>
            </a:r>
            <a:r>
              <a:rPr lang="en-US" altLang="ko-KR" sz="2200" dirty="0" smtClean="0"/>
              <a:t>) + </a:t>
            </a:r>
            <a:r>
              <a:rPr lang="ko-KR" altLang="en-US" sz="2200" dirty="0" err="1" smtClean="0"/>
              <a:t>마그렙</a:t>
            </a:r>
            <a:r>
              <a:rPr lang="en-US" altLang="ko-KR" sz="2200" dirty="0" smtClean="0"/>
              <a:t>(Maghreb)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200" dirty="0" smtClean="0"/>
              <a:t> </a:t>
            </a:r>
            <a:r>
              <a:rPr lang="ko-KR" altLang="en-US" sz="2200" dirty="0" smtClean="0"/>
              <a:t>근동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유럽에 가장 가까운 오리엔트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시리아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레바논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팔레스타인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이집트</a:t>
            </a:r>
            <a:endParaRPr lang="en-US" altLang="ko-KR" sz="22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200" dirty="0" smtClean="0"/>
              <a:t> </a:t>
            </a:r>
            <a:r>
              <a:rPr lang="ko-KR" altLang="en-US" sz="2200" dirty="0" smtClean="0"/>
              <a:t>중동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지리적으로 서아시아에 가까운 아라비아반도의 나라들 </a:t>
            </a:r>
            <a:r>
              <a:rPr lang="en-US" altLang="ko-KR" sz="2200" dirty="0" smtClean="0"/>
              <a:t>+ </a:t>
            </a:r>
            <a:r>
              <a:rPr lang="ko-KR" altLang="en-US" sz="2200" dirty="0" smtClean="0"/>
              <a:t>이라크와 요르단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근동과 중동의 경계</a:t>
            </a:r>
            <a:r>
              <a:rPr lang="en-US" altLang="ko-KR" sz="2200" dirty="0" smtClean="0"/>
              <a:t>)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200" dirty="0" smtClean="0"/>
              <a:t> </a:t>
            </a:r>
            <a:r>
              <a:rPr lang="ko-KR" altLang="en-US" sz="2200" dirty="0" smtClean="0"/>
              <a:t>근동 </a:t>
            </a:r>
            <a:r>
              <a:rPr lang="en-US" altLang="ko-KR" sz="2200" dirty="0" smtClean="0"/>
              <a:t>+ </a:t>
            </a:r>
            <a:r>
              <a:rPr lang="ko-KR" altLang="en-US" sz="2200" dirty="0" smtClean="0"/>
              <a:t>중동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아랍 오리엔트 또는 </a:t>
            </a:r>
            <a:r>
              <a:rPr lang="ko-KR" altLang="en-US" sz="2200" dirty="0" err="1" smtClean="0"/>
              <a:t>마슈렉</a:t>
            </a:r>
            <a:r>
              <a:rPr lang="en-US" altLang="ko-KR" sz="2200" dirty="0" err="1" smtClean="0"/>
              <a:t>Machrek</a:t>
            </a:r>
            <a:r>
              <a:rPr lang="en-US" altLang="ko-KR" sz="2200" dirty="0" smtClean="0"/>
              <a:t>) &lt;=&gt; </a:t>
            </a:r>
            <a:r>
              <a:rPr lang="ko-KR" altLang="en-US" sz="2200" dirty="0" smtClean="0"/>
              <a:t>오리엔트의 다른 지역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소아시아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발칸반도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페르시아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중앙아시아</a:t>
            </a:r>
            <a:r>
              <a:rPr lang="en-US" altLang="ko-KR" sz="2200" dirty="0" smtClean="0"/>
              <a:t>)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200" dirty="0" smtClean="0"/>
              <a:t> </a:t>
            </a:r>
            <a:r>
              <a:rPr lang="ko-KR" altLang="en-US" sz="2200" dirty="0" err="1" smtClean="0"/>
              <a:t>마그렙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사하라 이북 아프리카나라들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북아프리카</a:t>
            </a:r>
            <a:r>
              <a:rPr lang="en-US" altLang="ko-KR" sz="2200" dirty="0" smtClean="0"/>
              <a:t>) </a:t>
            </a:r>
            <a:r>
              <a:rPr lang="ko-KR" altLang="en-US" sz="2200" dirty="0" smtClean="0"/>
              <a:t>중 이집트 서쪽의 아랍국가인 리비아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튀니지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알제리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모로코를 가리킴  </a:t>
            </a:r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>
              <a:defRPr/>
            </a:pPr>
            <a:endParaRPr lang="ko-KR" altLang="en-US" sz="2400" dirty="0" smtClean="0"/>
          </a:p>
          <a:p>
            <a:pPr>
              <a:defRPr/>
            </a:pPr>
            <a:r>
              <a:rPr lang="ko-KR" altLang="en-US" sz="2400" dirty="0" smtClean="0"/>
              <a:t/>
            </a:r>
            <a:br>
              <a:rPr lang="ko-KR" altLang="en-US" sz="2400" dirty="0" smtClean="0"/>
            </a:b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50350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E84F2-68BF-4C9A-B3C5-9583C529EA8B}" type="slidenum">
              <a:rPr lang="ko-KR" altLang="en-US"/>
              <a:pPr>
                <a:defRPr/>
              </a:pPr>
              <a:t>6</a:t>
            </a:fld>
            <a:endParaRPr lang="ko-KR" altLang="en-US"/>
          </a:p>
        </p:txBody>
      </p:sp>
      <p:sp>
        <p:nvSpPr>
          <p:cNvPr id="10243" name="제목 1"/>
          <p:cNvSpPr>
            <a:spLocks noGrp="1"/>
          </p:cNvSpPr>
          <p:nvPr>
            <p:ph type="ctrTitle"/>
          </p:nvPr>
        </p:nvSpPr>
        <p:spPr>
          <a:xfrm>
            <a:off x="714375" y="476250"/>
            <a:ext cx="7772400" cy="936526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 smtClean="0"/>
              <a:t>4) </a:t>
            </a:r>
            <a:r>
              <a:rPr lang="ko-KR" altLang="en-US" sz="3200" dirty="0" smtClean="0"/>
              <a:t>이슬람세계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632847" cy="4320133"/>
          </a:xfrm>
        </p:spPr>
        <p:txBody>
          <a:bodyPr rtlCol="0">
            <a:no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ko-KR" altLang="en-US" sz="2400" dirty="0" smtClean="0"/>
              <a:t> </a:t>
            </a:r>
            <a:r>
              <a:rPr lang="ko-KR" altLang="en-US" sz="2400" dirty="0" smtClean="0"/>
              <a:t>근거가 </a:t>
            </a:r>
            <a:r>
              <a:rPr lang="ko-KR" altLang="en-US" sz="2400" dirty="0" smtClean="0"/>
              <a:t>박약한 개념 </a:t>
            </a:r>
            <a:endParaRPr lang="en-US" altLang="ko-KR" sz="24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400" dirty="0" smtClean="0"/>
              <a:t> </a:t>
            </a:r>
            <a:r>
              <a:rPr lang="ko-KR" altLang="en-US" sz="2400" dirty="0" smtClean="0"/>
              <a:t>이슬람세계는 제</a:t>
            </a:r>
            <a:r>
              <a:rPr lang="en-US" altLang="ko-KR" sz="2400" dirty="0" smtClean="0"/>
              <a:t>3</a:t>
            </a:r>
            <a:r>
              <a:rPr lang="ko-KR" altLang="en-US" sz="2400" dirty="0" smtClean="0"/>
              <a:t>세계의 축소판</a:t>
            </a:r>
            <a:r>
              <a:rPr lang="en-US" altLang="ko-KR" sz="2400" dirty="0" smtClean="0"/>
              <a:t>(Todd, 2003)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400" dirty="0" smtClean="0"/>
              <a:t> </a:t>
            </a:r>
            <a:r>
              <a:rPr lang="ko-KR" altLang="en-US" sz="2400" dirty="0" smtClean="0"/>
              <a:t>이 개념을 사용하는 이유</a:t>
            </a:r>
            <a:endParaRPr lang="en-US" altLang="ko-KR" sz="2400" dirty="0" smtClean="0"/>
          </a:p>
          <a:p>
            <a:pPr algn="just">
              <a:defRPr/>
            </a:pPr>
            <a:r>
              <a:rPr lang="en-US" altLang="ko-KR" sz="2400" dirty="0" smtClean="0"/>
              <a:t>    (1) </a:t>
            </a:r>
            <a:r>
              <a:rPr lang="ko-KR" altLang="en-US" sz="2400" dirty="0" smtClean="0"/>
              <a:t>편의상</a:t>
            </a:r>
            <a:r>
              <a:rPr lang="en-US" altLang="ko-KR" sz="2400" dirty="0" smtClean="0"/>
              <a:t>, (2) </a:t>
            </a:r>
            <a:r>
              <a:rPr lang="ko-KR" altLang="en-US" sz="2400" dirty="0" smtClean="0"/>
              <a:t>외부세계가 부여한 개념 </a:t>
            </a:r>
            <a:endParaRPr lang="en-US" altLang="ko-KR" sz="24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ko-KR" altLang="en-US" sz="2400" dirty="0" smtClean="0"/>
              <a:t> 이슬람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종교로서의 이슬람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문명으로서의 이슬람 </a:t>
            </a:r>
            <a:endParaRPr lang="en-US" altLang="ko-KR" sz="2400" dirty="0" smtClean="0"/>
          </a:p>
          <a:p>
            <a:pPr algn="just">
              <a:buFont typeface="Wingdings" pitchFamily="2" charset="2"/>
              <a:buChar char="ü"/>
              <a:defRPr/>
            </a:pPr>
            <a:r>
              <a:rPr lang="en-US" altLang="ko-KR" sz="2400" dirty="0" smtClean="0"/>
              <a:t> </a:t>
            </a:r>
            <a:r>
              <a:rPr lang="ko-KR" altLang="en-US" sz="2400" dirty="0" smtClean="0"/>
              <a:t>이슬람국가의 </a:t>
            </a:r>
            <a:r>
              <a:rPr lang="ko-KR" altLang="en-US" sz="2400" dirty="0" smtClean="0"/>
              <a:t>구성요소</a:t>
            </a:r>
            <a:r>
              <a:rPr lang="en-US" altLang="ko-KR" sz="2400" dirty="0" smtClean="0"/>
              <a:t>(</a:t>
            </a:r>
            <a:r>
              <a:rPr lang="en-US" altLang="ko-KR" sz="2400" dirty="0" err="1" smtClean="0"/>
              <a:t>Ibn</a:t>
            </a:r>
            <a:r>
              <a:rPr lang="en-US" altLang="ko-KR" sz="2400" dirty="0" smtClean="0"/>
              <a:t> </a:t>
            </a:r>
            <a:r>
              <a:rPr lang="en-US" altLang="ko-KR" sz="2400" dirty="0" err="1" smtClean="0"/>
              <a:t>Khaldun</a:t>
            </a:r>
            <a:r>
              <a:rPr lang="en-US" altLang="ko-KR" sz="2400" dirty="0" smtClean="0"/>
              <a:t>): </a:t>
            </a:r>
            <a:r>
              <a:rPr lang="ko-KR" altLang="en-US" sz="2400" dirty="0" smtClean="0"/>
              <a:t>아랍종족의 전통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이슬람의 유토피아적 전망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인도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페르시아 등 아시아에서 발전한 합리적 조직의 갈등적인 공존 </a:t>
            </a:r>
          </a:p>
          <a:p>
            <a:pPr algn="just">
              <a:defRPr/>
            </a:pP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6202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E84F2-68BF-4C9A-B3C5-9583C529EA8B}" type="slidenum">
              <a:rPr lang="ko-KR" altLang="en-US"/>
              <a:pPr>
                <a:defRPr/>
              </a:pPr>
              <a:t>7</a:t>
            </a:fld>
            <a:endParaRPr lang="ko-KR" altLang="en-US"/>
          </a:p>
        </p:txBody>
      </p:sp>
      <p:sp>
        <p:nvSpPr>
          <p:cNvPr id="10243" name="제목 1"/>
          <p:cNvSpPr>
            <a:spLocks noGrp="1"/>
          </p:cNvSpPr>
          <p:nvPr>
            <p:ph type="ctrTitle"/>
          </p:nvPr>
        </p:nvSpPr>
        <p:spPr>
          <a:xfrm>
            <a:off x="714375" y="692696"/>
            <a:ext cx="7772400" cy="792088"/>
          </a:xfrm>
        </p:spPr>
        <p:txBody>
          <a:bodyPr/>
          <a:lstStyle/>
          <a:p>
            <a:pPr eaLnBrk="1" hangingPunct="1"/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3200" dirty="0" smtClean="0"/>
              <a:t> </a:t>
            </a:r>
            <a:r>
              <a:rPr lang="en-US" altLang="ko-KR" sz="3200" dirty="0"/>
              <a:t>5</a:t>
            </a:r>
            <a:r>
              <a:rPr lang="en-US" altLang="ko-KR" sz="3200" dirty="0" smtClean="0"/>
              <a:t>) </a:t>
            </a:r>
            <a:r>
              <a:rPr lang="ko-KR" altLang="en-US" sz="3200" dirty="0" smtClean="0"/>
              <a:t>오리엔트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3568" y="1628799"/>
            <a:ext cx="7920880" cy="4248125"/>
          </a:xfrm>
        </p:spPr>
        <p:txBody>
          <a:bodyPr rtlCol="0">
            <a:noAutofit/>
          </a:bodyPr>
          <a:lstStyle/>
          <a:p>
            <a:pPr algn="just"/>
            <a:r>
              <a:rPr lang="ko-KR" altLang="en-US" sz="2400" dirty="0" smtClean="0"/>
              <a:t> </a:t>
            </a:r>
            <a:r>
              <a:rPr lang="en-US" altLang="ko-KR" sz="2400" dirty="0">
                <a:solidFill>
                  <a:srgbClr val="898989"/>
                </a:solidFill>
                <a:latin typeface="한컴돋움" pitchFamily="18" charset="2"/>
              </a:rPr>
              <a:t>(1) </a:t>
            </a:r>
            <a:r>
              <a:rPr lang="ko-KR" altLang="en-US" sz="2400" dirty="0">
                <a:solidFill>
                  <a:srgbClr val="898989"/>
                </a:solidFill>
                <a:latin typeface="한컴돋움" pitchFamily="18" charset="2"/>
              </a:rPr>
              <a:t>오리엔트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오리엔트 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=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비잔틴제국 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+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페르시아제국</a:t>
            </a:r>
            <a:endParaRPr lang="en-US" altLang="ko-KR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서구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(The West) &lt;=&gt;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오리엔트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중동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(Middle East),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근동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(Near East)),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동구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(East),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아시아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동남아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(Southeast),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극동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(Far East)),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아프리카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(Africa) 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남아시아는 이미 영국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아메리카는 이미 백인 중심의 사회가 되어버린 ‘극서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(Extreme Occident)’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근동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(Near East, Levant)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과 극동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친숙한 동양과 낯선 동양</a:t>
            </a:r>
            <a:endParaRPr lang="en-US" altLang="ko-KR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오리엔트</a:t>
            </a: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: 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가장 가까운 타자</a:t>
            </a:r>
            <a:endParaRPr lang="en-US" altLang="ko-KR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>
                <a:solidFill>
                  <a:srgbClr val="898989"/>
                </a:solidFill>
                <a:latin typeface="한컴돋움" pitchFamily="18" charset="2"/>
              </a:rPr>
              <a:t> 19, 20</a:t>
            </a:r>
            <a:r>
              <a:rPr lang="ko-KR" altLang="en-US" sz="2000" dirty="0">
                <a:solidFill>
                  <a:srgbClr val="898989"/>
                </a:solidFill>
                <a:latin typeface="한컴돋움" pitchFamily="18" charset="2"/>
              </a:rPr>
              <a:t>세기 서구의 세계지배 전략에서 가장 중요했던 지역</a:t>
            </a:r>
          </a:p>
          <a:p>
            <a:pPr algn="just">
              <a:defRPr/>
            </a:pPr>
            <a:endParaRPr lang="ko-KR" altLang="en-US" sz="2400" dirty="0" smtClean="0"/>
          </a:p>
          <a:p>
            <a:pPr algn="just" eaLnBrk="1" hangingPunct="1">
              <a:defRPr/>
            </a:pPr>
            <a:endParaRPr lang="ko-KR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0456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30478-5B5C-42E0-BA9B-8A378BD5DB5C}" type="slidenum">
              <a:rPr lang="ko-KR" altLang="en-US"/>
              <a:pPr>
                <a:defRPr/>
              </a:pPr>
              <a:t>8</a:t>
            </a:fld>
            <a:endParaRPr lang="ko-KR" altLang="en-US"/>
          </a:p>
        </p:txBody>
      </p:sp>
      <p:sp>
        <p:nvSpPr>
          <p:cNvPr id="20483" name="부제목 2"/>
          <p:cNvSpPr>
            <a:spLocks noGrp="1"/>
          </p:cNvSpPr>
          <p:nvPr>
            <p:ph type="subTitle" idx="1"/>
          </p:nvPr>
        </p:nvSpPr>
        <p:spPr>
          <a:xfrm>
            <a:off x="900113" y="620688"/>
            <a:ext cx="7416800" cy="5256237"/>
          </a:xfrm>
        </p:spPr>
        <p:txBody>
          <a:bodyPr/>
          <a:lstStyle/>
          <a:p>
            <a:pPr algn="just"/>
            <a:r>
              <a:rPr lang="en-US" altLang="ko-KR" sz="2400" dirty="0" smtClean="0">
                <a:solidFill>
                  <a:srgbClr val="898989"/>
                </a:solidFill>
                <a:latin typeface="한컴돋움" pitchFamily="18" charset="2"/>
              </a:rPr>
              <a:t>(2) </a:t>
            </a:r>
            <a:r>
              <a:rPr lang="ko-KR" altLang="en-US" sz="2400" dirty="0" smtClean="0">
                <a:solidFill>
                  <a:srgbClr val="898989"/>
                </a:solidFill>
                <a:latin typeface="한컴돋움" pitchFamily="18" charset="2"/>
              </a:rPr>
              <a:t>오리엔탈리즘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 ‘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오리엔트’ 지역에 대한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담론</a:t>
            </a:r>
            <a:endParaRPr lang="en-US" altLang="ko-KR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오리엔탈리즘은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‘오리엔트’ 세계를 규정하는 제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1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의 요소로 이슬람을 설정 </a:t>
            </a:r>
          </a:p>
          <a:p>
            <a:pPr algn="just"/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        =&gt;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오리엔트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: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아시아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,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타자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.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이슬람 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 19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세기 유럽의 오리엔탈리즘이 식민화 과정의 </a:t>
            </a:r>
            <a:r>
              <a:rPr lang="ko-KR" altLang="en-US" sz="2000" dirty="0" err="1" smtClean="0">
                <a:solidFill>
                  <a:srgbClr val="898989"/>
                </a:solidFill>
                <a:latin typeface="한컴돋움" pitchFamily="18" charset="2"/>
              </a:rPr>
              <a:t>보조물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 역할</a:t>
            </a:r>
            <a:r>
              <a:rPr lang="en-US" altLang="ko-KR" sz="2000" dirty="0" smtClean="0">
                <a:solidFill>
                  <a:srgbClr val="898989"/>
                </a:solidFill>
                <a:latin typeface="한컴돋움" pitchFamily="18" charset="2"/>
              </a:rPr>
              <a:t>. </a:t>
            </a:r>
            <a:r>
              <a:rPr lang="ko-KR" altLang="en-US" sz="2000" dirty="0" smtClean="0">
                <a:solidFill>
                  <a:srgbClr val="898989"/>
                </a:solidFill>
                <a:latin typeface="한컴돋움" pitchFamily="18" charset="2"/>
              </a:rPr>
              <a:t>식민지 백성들이 유럽 열강들에게 더 잘 복종할 수 있게 하는 수단</a:t>
            </a:r>
            <a:endParaRPr lang="en-US" altLang="ko-KR" sz="2000" dirty="0">
              <a:solidFill>
                <a:srgbClr val="898989"/>
              </a:solidFill>
              <a:latin typeface="한컴돋움" pitchFamily="18" charset="2"/>
            </a:endParaRPr>
          </a:p>
          <a:p>
            <a:pPr algn="just"/>
            <a:r>
              <a:rPr lang="en-US" altLang="ko-KR" sz="2400" dirty="0" smtClean="0"/>
              <a:t>(3) </a:t>
            </a:r>
            <a:r>
              <a:rPr lang="ko-KR" altLang="en-US" sz="2400" dirty="0" smtClean="0"/>
              <a:t>오리엔트 </a:t>
            </a:r>
            <a:r>
              <a:rPr lang="ko-KR" altLang="en-US" sz="2400" dirty="0"/>
              <a:t>문제</a:t>
            </a:r>
            <a:r>
              <a:rPr lang="en-US" altLang="ko-KR" sz="2400" dirty="0"/>
              <a:t>(Oriental question</a:t>
            </a:r>
            <a:r>
              <a:rPr lang="en-US" altLang="ko-KR" sz="2400" dirty="0" smtClean="0"/>
              <a:t>)</a:t>
            </a:r>
            <a:endParaRPr lang="en-US" altLang="ko-KR" sz="2400" dirty="0"/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오스만 </a:t>
            </a:r>
            <a:r>
              <a:rPr lang="ko-KR" altLang="en-US" sz="2000" dirty="0"/>
              <a:t>제국을 해체시키고 이를 다수의 정치적 단위로 분할하려 했던 열강의 기획이 야기한 이 지역의 갈등을 가리키는 용어</a:t>
            </a:r>
            <a:r>
              <a:rPr lang="en-US" altLang="ko-KR" sz="2000" dirty="0"/>
              <a:t>(</a:t>
            </a:r>
            <a:r>
              <a:rPr lang="ko-KR" altLang="en-US" sz="2000" dirty="0"/>
              <a:t>후라니</a:t>
            </a:r>
            <a:r>
              <a:rPr lang="en-US" altLang="ko-KR" sz="2000" dirty="0"/>
              <a:t>, 2010) 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ko-KR" altLang="en-US" sz="2000" dirty="0" smtClean="0"/>
              <a:t>오스만 </a:t>
            </a:r>
            <a:r>
              <a:rPr lang="ko-KR" altLang="en-US" sz="2000" dirty="0"/>
              <a:t>제국 해체 이후 </a:t>
            </a:r>
            <a:r>
              <a:rPr lang="ko-KR" altLang="en-US" sz="2000" dirty="0" err="1"/>
              <a:t>투르크</a:t>
            </a:r>
            <a:r>
              <a:rPr lang="ko-KR" altLang="en-US" sz="2000" dirty="0"/>
              <a:t> 민족의 정치적 전망</a:t>
            </a:r>
            <a:r>
              <a:rPr lang="en-US" altLang="ko-KR" sz="2000" dirty="0"/>
              <a:t>, </a:t>
            </a:r>
            <a:r>
              <a:rPr lang="ko-KR" altLang="en-US" sz="2000" dirty="0"/>
              <a:t>아랍 민족의 국가 건설을 둘러싼 아라비아 반도의 </a:t>
            </a:r>
            <a:r>
              <a:rPr lang="ko-KR" altLang="en-US" sz="2000" dirty="0" err="1"/>
              <a:t>사우드</a:t>
            </a:r>
            <a:r>
              <a:rPr lang="ko-KR" altLang="en-US" sz="2000" dirty="0"/>
              <a:t> 왕가와 요르단의 하심 왕가 간의 주도권 싸움</a:t>
            </a:r>
            <a:r>
              <a:rPr lang="en-US" altLang="ko-KR" sz="2000" dirty="0"/>
              <a:t>, </a:t>
            </a:r>
            <a:r>
              <a:rPr lang="ko-KR" altLang="en-US" sz="2000" dirty="0"/>
              <a:t>팔레스타인 지역의 미래를 둘러싼 아랍인들 간</a:t>
            </a:r>
            <a:r>
              <a:rPr lang="en-US" altLang="ko-KR" sz="2000" dirty="0"/>
              <a:t>, </a:t>
            </a:r>
            <a:r>
              <a:rPr lang="ko-KR" altLang="en-US" sz="2000" dirty="0"/>
              <a:t>아랍인들과 유대인들 간의 갈등은 오리엔트 문제의 대표적인 양상</a:t>
            </a:r>
          </a:p>
          <a:p>
            <a:pPr algn="just">
              <a:buFont typeface="Wingdings" pitchFamily="2" charset="2"/>
              <a:buChar char="ü"/>
            </a:pPr>
            <a:endParaRPr lang="en-US" altLang="ko-KR" sz="2400" dirty="0" smtClean="0">
              <a:solidFill>
                <a:srgbClr val="898989"/>
              </a:solidFill>
              <a:latin typeface="한컴돋움" pitchFamily="18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그림 3" descr="1.아랍세계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7272338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203575" y="476250"/>
            <a:ext cx="2663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400" dirty="0" smtClean="0">
                <a:latin typeface="한컴돋움" pitchFamily="18" charset="2"/>
                <a:ea typeface="굴림" pitchFamily="50" charset="-127"/>
              </a:rPr>
              <a:t>     </a:t>
            </a:r>
            <a:r>
              <a:rPr lang="ko-KR" altLang="en-US" dirty="0" smtClean="0">
                <a:latin typeface="+mj-ea"/>
                <a:ea typeface="+mj-ea"/>
              </a:rPr>
              <a:t>아랍세계</a:t>
            </a:r>
            <a:endParaRPr lang="ko-KR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1930</Words>
  <Application>Microsoft Office PowerPoint</Application>
  <PresentationFormat>화면 슬라이드 쇼(4:3)</PresentationFormat>
  <Paragraphs>237</Paragraphs>
  <Slides>39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0" baseType="lpstr">
      <vt:lpstr>Office 테마</vt:lpstr>
      <vt:lpstr>PowerPoint 프레젠테이션</vt:lpstr>
      <vt:lpstr>PowerPoint 프레젠테이션</vt:lpstr>
      <vt:lpstr>   1) 아랍, 중동, 이슬람   </vt:lpstr>
      <vt:lpstr>    2) 아랍인, 투르크인, 페르시아인     </vt:lpstr>
      <vt:lpstr>   3) 아랍세계의 구성   </vt:lpstr>
      <vt:lpstr>   4) 이슬람세계  </vt:lpstr>
      <vt:lpstr>   5) 오리엔트  </vt:lpstr>
      <vt:lpstr>PowerPoint 프레젠테이션</vt:lpstr>
      <vt:lpstr>PowerPoint 프레젠테이션</vt:lpstr>
      <vt:lpstr>아랍연맹 회원국</vt:lpstr>
      <vt:lpstr>PowerPoint 프레젠테이션</vt:lpstr>
      <vt:lpstr>PowerPoint 프레젠테이션</vt:lpstr>
      <vt:lpstr>PowerPoint 프레젠테이션</vt:lpstr>
      <vt:lpstr>PowerPoint 프레젠테이션</vt:lpstr>
      <vt:lpstr>   1) 시기구분  </vt:lpstr>
      <vt:lpstr>   2) 중동의 역사  </vt:lpstr>
      <vt:lpstr>비잔틴제국과 사산조 페르시아</vt:lpstr>
      <vt:lpstr>우마이야 왕조</vt:lpstr>
      <vt:lpstr>PowerPoint 프레젠테이션</vt:lpstr>
      <vt:lpstr>식민화(1914년)</vt:lpstr>
      <vt:lpstr>식민화(1945년)</vt:lpstr>
      <vt:lpstr>시아파 거주지역</vt:lpstr>
      <vt:lpstr>PowerPoint 프레젠테이션</vt:lpstr>
      <vt:lpstr>   1) 외부세계의 관심   </vt:lpstr>
      <vt:lpstr>   2) 비서구사회에 대한 서구의 두려움(또는 경멸)의 역사   </vt:lpstr>
      <vt:lpstr>   3) 일반적 인식   </vt:lpstr>
      <vt:lpstr> 3) 일반적 인식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  4) 한국사회의 관심  </vt:lpstr>
      <vt:lpstr>PowerPoint 프레젠테이션</vt:lpstr>
      <vt:lpstr>   1) 아랍의 세속적인 이념의 전통    </vt:lpstr>
      <vt:lpstr>   2) 아랍민족주의    </vt:lpstr>
      <vt:lpstr>   2) 아랍민족주의    </vt:lpstr>
      <vt:lpstr>   2) 아랍민족주의    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프랑스의 사회적 경제</dc:title>
  <dc:creator>사회학과</dc:creator>
  <cp:lastModifiedBy>hanjin eom</cp:lastModifiedBy>
  <cp:revision>232</cp:revision>
  <cp:lastPrinted>2015-10-14T07:40:38Z</cp:lastPrinted>
  <dcterms:created xsi:type="dcterms:W3CDTF">2008-06-02T09:19:32Z</dcterms:created>
  <dcterms:modified xsi:type="dcterms:W3CDTF">2015-10-14T09:53:24Z</dcterms:modified>
</cp:coreProperties>
</file>